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68" r:id="rId3"/>
    <p:sldId id="276" r:id="rId4"/>
    <p:sldId id="270" r:id="rId5"/>
    <p:sldId id="271" r:id="rId6"/>
    <p:sldId id="280" r:id="rId7"/>
    <p:sldId id="281" r:id="rId8"/>
    <p:sldId id="279" r:id="rId9"/>
    <p:sldId id="266" r:id="rId10"/>
    <p:sldId id="267" r:id="rId11"/>
    <p:sldId id="257" r:id="rId12"/>
    <p:sldId id="263" r:id="rId13"/>
    <p:sldId id="264" r:id="rId14"/>
    <p:sldId id="282" r:id="rId15"/>
    <p:sldId id="258" r:id="rId16"/>
    <p:sldId id="265" r:id="rId17"/>
    <p:sldId id="259" r:id="rId18"/>
    <p:sldId id="273" r:id="rId19"/>
    <p:sldId id="261" r:id="rId20"/>
    <p:sldId id="262"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91" d="100"/>
          <a:sy n="91" d="100"/>
        </p:scale>
        <p:origin x="56" y="6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A830F-20E8-45D1-A103-2B76006086A0}" type="datetimeFigureOut">
              <a:rPr lang="en-US" smtClean="0"/>
              <a:t>12/18/2020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F1D2-4564-4B99-90C6-CA6346D3EA08}" type="slidenum">
              <a:rPr lang="en-US" smtClean="0"/>
              <a:t>‹#›</a:t>
            </a:fld>
            <a:endParaRPr lang="en-US"/>
          </a:p>
        </p:txBody>
      </p:sp>
    </p:spTree>
    <p:extLst>
      <p:ext uri="{BB962C8B-B14F-4D97-AF65-F5344CB8AC3E}">
        <p14:creationId xmlns:p14="http://schemas.microsoft.com/office/powerpoint/2010/main" val="577768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92da6367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92da6367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92da6367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92da6367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92da6367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92da6367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92da6367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92da6367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61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117B-0658-42CA-8886-032333BE6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C6613E-3D94-45A0-B7DF-CA8F3BB3B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D6308-0A40-465D-BD12-C1A8769DBE63}"/>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2F0443D2-B046-41B7-956D-B342E8F13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E4AE-097B-4738-ACD1-A07061AA02AE}"/>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375809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8870-61B4-4B08-BEE2-32E8D0F552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0C2F1A-9F25-477A-B432-0628D2EFC60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80B1B-AF62-420F-B39E-D8E7F9BA0C7B}"/>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BF4FAD64-B6CE-47E1-81D5-B83A7FF37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31474-BD52-4706-AFD5-72165BF0CE21}"/>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3867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8125F-4E0C-4E8E-816B-A618D2CEB8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CB6741-DEA8-42C3-B909-F9AD496ED7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ED6FF-E69D-4EA8-99BA-CE69FD6DE14F}"/>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9082480E-6D85-4FCB-A886-20922F4CC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9818F-DFAD-41A4-8030-352C8E5AE216}"/>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1086292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09689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5600">
                <a:solidFill>
                  <a:schemeClr val="dk2"/>
                </a:solidFill>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6" name="Google Shape;16;p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4983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740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 name="Google Shape;33;p5"/>
          <p:cNvGrpSpPr/>
          <p:nvPr/>
        </p:nvGrpSpPr>
        <p:grpSpPr>
          <a:xfrm>
            <a:off x="1107190" y="1588342"/>
            <a:ext cx="994351"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36;p5"/>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37" name="Google Shape;37;p5"/>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8" name="Google Shape;38;p5"/>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9" name="Google Shape;39;p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636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46" name="Google Shape;46;p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7257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 name="Google Shape;49;p7"/>
          <p:cNvGrpSpPr/>
          <p:nvPr/>
        </p:nvGrpSpPr>
        <p:grpSpPr>
          <a:xfrm>
            <a:off x="1107190" y="1588342"/>
            <a:ext cx="994351"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7"/>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53" name="Google Shape;53;p7"/>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4" name="Google Shape;54;p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9729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0352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 name="Google Shape;63;p9"/>
          <p:cNvGrpSpPr/>
          <p:nvPr/>
        </p:nvGrpSpPr>
        <p:grpSpPr>
          <a:xfrm>
            <a:off x="1107190" y="1588342"/>
            <a:ext cx="994351"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9"/>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67" name="Google Shape;67;p9"/>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68" name="Google Shape;68;p9"/>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9" name="Google Shape;69;p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154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4E89-EE53-40E7-83FD-BC17BF7453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5261-9F22-4004-A13E-F61FCBDDA9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829C2-FEC5-433A-926F-43FF4583229D}"/>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5744F75A-AF3D-4F48-8EC2-17B5E27F1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6487E-2D70-4AA6-8C52-0E125DC87645}"/>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3560958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7772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1107190" y="5558840"/>
            <a:ext cx="994351"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 name="Google Shape;77;p11"/>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10666">
                <a:solidFill>
                  <a:schemeClr val="lt1"/>
                </a:solidFill>
              </a:defRPr>
            </a:lvl1pPr>
            <a:lvl2pPr lvl="1">
              <a:spcBef>
                <a:spcPts val="0"/>
              </a:spcBef>
              <a:spcAft>
                <a:spcPts val="0"/>
              </a:spcAft>
              <a:buClr>
                <a:schemeClr val="lt1"/>
              </a:buClr>
              <a:buSzPts val="8000"/>
              <a:buNone/>
              <a:defRPr sz="10666">
                <a:solidFill>
                  <a:schemeClr val="lt1"/>
                </a:solidFill>
              </a:defRPr>
            </a:lvl2pPr>
            <a:lvl3pPr lvl="2">
              <a:spcBef>
                <a:spcPts val="0"/>
              </a:spcBef>
              <a:spcAft>
                <a:spcPts val="0"/>
              </a:spcAft>
              <a:buClr>
                <a:schemeClr val="lt1"/>
              </a:buClr>
              <a:buSzPts val="8000"/>
              <a:buNone/>
              <a:defRPr sz="10666">
                <a:solidFill>
                  <a:schemeClr val="lt1"/>
                </a:solidFill>
              </a:defRPr>
            </a:lvl3pPr>
            <a:lvl4pPr lvl="3">
              <a:spcBef>
                <a:spcPts val="0"/>
              </a:spcBef>
              <a:spcAft>
                <a:spcPts val="0"/>
              </a:spcAft>
              <a:buClr>
                <a:schemeClr val="lt1"/>
              </a:buClr>
              <a:buSzPts val="8000"/>
              <a:buNone/>
              <a:defRPr sz="10666">
                <a:solidFill>
                  <a:schemeClr val="lt1"/>
                </a:solidFill>
              </a:defRPr>
            </a:lvl4pPr>
            <a:lvl5pPr lvl="4">
              <a:spcBef>
                <a:spcPts val="0"/>
              </a:spcBef>
              <a:spcAft>
                <a:spcPts val="0"/>
              </a:spcAft>
              <a:buClr>
                <a:schemeClr val="lt1"/>
              </a:buClr>
              <a:buSzPts val="8000"/>
              <a:buNone/>
              <a:defRPr sz="10666">
                <a:solidFill>
                  <a:schemeClr val="lt1"/>
                </a:solidFill>
              </a:defRPr>
            </a:lvl5pPr>
            <a:lvl6pPr lvl="5">
              <a:spcBef>
                <a:spcPts val="0"/>
              </a:spcBef>
              <a:spcAft>
                <a:spcPts val="0"/>
              </a:spcAft>
              <a:buClr>
                <a:schemeClr val="lt1"/>
              </a:buClr>
              <a:buSzPts val="8000"/>
              <a:buNone/>
              <a:defRPr sz="10666">
                <a:solidFill>
                  <a:schemeClr val="lt1"/>
                </a:solidFill>
              </a:defRPr>
            </a:lvl6pPr>
            <a:lvl7pPr lvl="6">
              <a:spcBef>
                <a:spcPts val="0"/>
              </a:spcBef>
              <a:spcAft>
                <a:spcPts val="0"/>
              </a:spcAft>
              <a:buClr>
                <a:schemeClr val="lt1"/>
              </a:buClr>
              <a:buSzPts val="8000"/>
              <a:buNone/>
              <a:defRPr sz="10666">
                <a:solidFill>
                  <a:schemeClr val="lt1"/>
                </a:solidFill>
              </a:defRPr>
            </a:lvl7pPr>
            <a:lvl8pPr lvl="7">
              <a:spcBef>
                <a:spcPts val="0"/>
              </a:spcBef>
              <a:spcAft>
                <a:spcPts val="0"/>
              </a:spcAft>
              <a:buClr>
                <a:schemeClr val="lt1"/>
              </a:buClr>
              <a:buSzPts val="8000"/>
              <a:buNone/>
              <a:defRPr sz="10666">
                <a:solidFill>
                  <a:schemeClr val="lt1"/>
                </a:solidFill>
              </a:defRPr>
            </a:lvl8pPr>
            <a:lvl9pPr lvl="8">
              <a:spcBef>
                <a:spcPts val="0"/>
              </a:spcBef>
              <a:spcAft>
                <a:spcPts val="0"/>
              </a:spcAft>
              <a:buClr>
                <a:schemeClr val="lt1"/>
              </a:buClr>
              <a:buSzPts val="8000"/>
              <a:buNone/>
              <a:defRPr sz="10666">
                <a:solidFill>
                  <a:schemeClr val="lt1"/>
                </a:solidFill>
              </a:defRPr>
            </a:lvl9pPr>
          </a:lstStyle>
          <a:p>
            <a:r>
              <a:t>xx%</a:t>
            </a:r>
          </a:p>
        </p:txBody>
      </p:sp>
      <p:sp>
        <p:nvSpPr>
          <p:cNvPr id="78" name="Google Shape;78;p11"/>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Clr>
                <a:schemeClr val="lt1"/>
              </a:buClr>
              <a:buSzPts val="1300"/>
              <a:buChar char="●"/>
              <a:defRPr>
                <a:solidFill>
                  <a:schemeClr val="lt1"/>
                </a:solidFill>
              </a:defRPr>
            </a:lvl1pPr>
            <a:lvl2pPr marL="1219170" lvl="1" indent="-397923">
              <a:spcBef>
                <a:spcPts val="2133"/>
              </a:spcBef>
              <a:spcAft>
                <a:spcPts val="0"/>
              </a:spcAft>
              <a:buClr>
                <a:schemeClr val="lt1"/>
              </a:buClr>
              <a:buSzPts val="1100"/>
              <a:buChar char="○"/>
              <a:defRPr>
                <a:solidFill>
                  <a:schemeClr val="lt1"/>
                </a:solidFill>
              </a:defRPr>
            </a:lvl2pPr>
            <a:lvl3pPr marL="1828754" lvl="2" indent="-397923">
              <a:spcBef>
                <a:spcPts val="2133"/>
              </a:spcBef>
              <a:spcAft>
                <a:spcPts val="0"/>
              </a:spcAft>
              <a:buClr>
                <a:schemeClr val="lt1"/>
              </a:buClr>
              <a:buSzPts val="1100"/>
              <a:buChar char="■"/>
              <a:defRPr>
                <a:solidFill>
                  <a:schemeClr val="lt1"/>
                </a:solidFill>
              </a:defRPr>
            </a:lvl3pPr>
            <a:lvl4pPr marL="2438339" lvl="3" indent="-397923">
              <a:spcBef>
                <a:spcPts val="2133"/>
              </a:spcBef>
              <a:spcAft>
                <a:spcPts val="0"/>
              </a:spcAft>
              <a:buClr>
                <a:schemeClr val="lt1"/>
              </a:buClr>
              <a:buSzPts val="1100"/>
              <a:buChar char="●"/>
              <a:defRPr>
                <a:solidFill>
                  <a:schemeClr val="lt1"/>
                </a:solidFill>
              </a:defRPr>
            </a:lvl4pPr>
            <a:lvl5pPr marL="3047924" lvl="4" indent="-397923">
              <a:spcBef>
                <a:spcPts val="2133"/>
              </a:spcBef>
              <a:spcAft>
                <a:spcPts val="0"/>
              </a:spcAft>
              <a:buClr>
                <a:schemeClr val="lt1"/>
              </a:buClr>
              <a:buSzPts val="1100"/>
              <a:buChar char="○"/>
              <a:defRPr>
                <a:solidFill>
                  <a:schemeClr val="lt1"/>
                </a:solidFill>
              </a:defRPr>
            </a:lvl5pPr>
            <a:lvl6pPr marL="3657509" lvl="5" indent="-397923">
              <a:spcBef>
                <a:spcPts val="2133"/>
              </a:spcBef>
              <a:spcAft>
                <a:spcPts val="0"/>
              </a:spcAft>
              <a:buClr>
                <a:schemeClr val="lt1"/>
              </a:buClr>
              <a:buSzPts val="1100"/>
              <a:buChar char="■"/>
              <a:defRPr>
                <a:solidFill>
                  <a:schemeClr val="lt1"/>
                </a:solidFill>
              </a:defRPr>
            </a:lvl6pPr>
            <a:lvl7pPr marL="4267093" lvl="6" indent="-397923">
              <a:spcBef>
                <a:spcPts val="2133"/>
              </a:spcBef>
              <a:spcAft>
                <a:spcPts val="0"/>
              </a:spcAft>
              <a:buClr>
                <a:schemeClr val="lt1"/>
              </a:buClr>
              <a:buSzPts val="1100"/>
              <a:buChar char="●"/>
              <a:defRPr>
                <a:solidFill>
                  <a:schemeClr val="lt1"/>
                </a:solidFill>
              </a:defRPr>
            </a:lvl7pPr>
            <a:lvl8pPr marL="4876678" lvl="7" indent="-397923">
              <a:spcBef>
                <a:spcPts val="2133"/>
              </a:spcBef>
              <a:spcAft>
                <a:spcPts val="0"/>
              </a:spcAft>
              <a:buClr>
                <a:schemeClr val="lt1"/>
              </a:buClr>
              <a:buSzPts val="1100"/>
              <a:buChar char="○"/>
              <a:defRPr>
                <a:solidFill>
                  <a:schemeClr val="lt1"/>
                </a:solidFill>
              </a:defRPr>
            </a:lvl8pPr>
            <a:lvl9pPr marL="5486263" lvl="8" indent="-397923">
              <a:spcBef>
                <a:spcPts val="2133"/>
              </a:spcBef>
              <a:spcAft>
                <a:spcPts val="2133"/>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2064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3154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DEAB-583F-4700-9EE0-8D6257E9C4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702C8-02D2-4BE4-9914-297519F15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1917ED-97F0-47A0-A7DF-E9D1C74FCA62}"/>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D07FC0F1-F234-4512-B384-00DE740A5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B8789-C921-4915-9D84-01B17C1F8800}"/>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217615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8709-8DBB-4824-A064-51B20A99F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8A5FB5-3BAA-44A3-AF9D-E1728C7C32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B359D-ACD7-4145-AE91-55DBCE81BA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47C155-3586-40DF-A9F2-45B784C9C802}"/>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6" name="Footer Placeholder 5">
            <a:extLst>
              <a:ext uri="{FF2B5EF4-FFF2-40B4-BE49-F238E27FC236}">
                <a16:creationId xmlns:a16="http://schemas.microsoft.com/office/drawing/2014/main" id="{A33BAFD6-99CE-493F-91AC-2B638CBCA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46E4D-77C6-42A4-8201-A7D29089934E}"/>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23710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5093-C471-433B-BC61-3E65B0C726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A4FC14-B70B-493B-BCCA-2624642B2E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1C8058A-B59A-4A5A-A9EE-6CDBD538D0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FBAB6-B347-4E8E-BEFE-17DD7475A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940871-4992-4691-8FA3-0542400AA5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045AE-475E-4DE6-8E0C-FF6179A3F550}"/>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8" name="Footer Placeholder 7">
            <a:extLst>
              <a:ext uri="{FF2B5EF4-FFF2-40B4-BE49-F238E27FC236}">
                <a16:creationId xmlns:a16="http://schemas.microsoft.com/office/drawing/2014/main" id="{AC82EB97-ACD1-42FB-BA49-781F621E5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17ABBB-535E-4DB4-B183-6DDBC532F694}"/>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949586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FA72-09A0-46C2-B03D-E28057B99A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2D0DF6-6AD1-46E6-9334-FFD47FF7FD81}"/>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4" name="Footer Placeholder 3">
            <a:extLst>
              <a:ext uri="{FF2B5EF4-FFF2-40B4-BE49-F238E27FC236}">
                <a16:creationId xmlns:a16="http://schemas.microsoft.com/office/drawing/2014/main" id="{C55B2CA8-EB8F-491F-9101-01D6815355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29F96-B842-4338-A285-F3A4C777C0EE}"/>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346465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D54151-2783-4625-8D30-C9EB9BFC4F3F}"/>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3" name="Footer Placeholder 2">
            <a:extLst>
              <a:ext uri="{FF2B5EF4-FFF2-40B4-BE49-F238E27FC236}">
                <a16:creationId xmlns:a16="http://schemas.microsoft.com/office/drawing/2014/main" id="{ACB8FF29-F897-4907-9B8D-F25EFA721A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110C2D-6B8F-4BAC-91AB-2008C3428657}"/>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3966462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F3B2-9F14-4071-88F5-CB8BC1DD3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8A99A7-E908-4150-8071-6EB6FEFCC0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44D776-FAD9-42AA-A977-F3C063252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3B8F15-799F-4BB7-B019-181BE797AECB}"/>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6" name="Footer Placeholder 5">
            <a:extLst>
              <a:ext uri="{FF2B5EF4-FFF2-40B4-BE49-F238E27FC236}">
                <a16:creationId xmlns:a16="http://schemas.microsoft.com/office/drawing/2014/main" id="{12253556-C1BA-47A6-B764-06B5CE126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534800-BDCE-49F2-B914-91F3045F2ADB}"/>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158787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C377-5174-4A9E-882E-A1A2269BF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EE25BF-533F-432E-BE4B-D4F7F25461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FF19FC-124C-4AEF-A3CE-00BDC60B5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8E2B97-2B6F-4C05-8D41-0E53A34D3676}"/>
              </a:ext>
            </a:extLst>
          </p:cNvPr>
          <p:cNvSpPr>
            <a:spLocks noGrp="1"/>
          </p:cNvSpPr>
          <p:nvPr>
            <p:ph type="dt" sz="half" idx="10"/>
          </p:nvPr>
        </p:nvSpPr>
        <p:spPr/>
        <p:txBody>
          <a:bodyPr/>
          <a:lstStyle/>
          <a:p>
            <a:fld id="{B2EE731F-72BF-405E-9D7D-5FFFBF8874A9}" type="datetimeFigureOut">
              <a:rPr lang="en-US" smtClean="0"/>
              <a:t>12/18/2020</a:t>
            </a:fld>
            <a:endParaRPr lang="en-US"/>
          </a:p>
        </p:txBody>
      </p:sp>
      <p:sp>
        <p:nvSpPr>
          <p:cNvPr id="6" name="Footer Placeholder 5">
            <a:extLst>
              <a:ext uri="{FF2B5EF4-FFF2-40B4-BE49-F238E27FC236}">
                <a16:creationId xmlns:a16="http://schemas.microsoft.com/office/drawing/2014/main" id="{8AA42AE1-33C2-4E11-875B-FD1DFB3DB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53CBB-F136-4BA4-A13D-CEF19640995C}"/>
              </a:ext>
            </a:extLst>
          </p:cNvPr>
          <p:cNvSpPr>
            <a:spLocks noGrp="1"/>
          </p:cNvSpPr>
          <p:nvPr>
            <p:ph type="sldNum" sz="quarter" idx="12"/>
          </p:nvPr>
        </p:nvSpPr>
        <p:spPr/>
        <p:txBody>
          <a:bodyPr/>
          <a:lstStyle/>
          <a:p>
            <a:fld id="{4D235611-8EF6-44DA-B58D-98D3CC541335}" type="slidenum">
              <a:rPr lang="en-US" smtClean="0"/>
              <a:t>‹#›</a:t>
            </a:fld>
            <a:endParaRPr lang="en-US"/>
          </a:p>
        </p:txBody>
      </p:sp>
    </p:spTree>
    <p:extLst>
      <p:ext uri="{BB962C8B-B14F-4D97-AF65-F5344CB8AC3E}">
        <p14:creationId xmlns:p14="http://schemas.microsoft.com/office/powerpoint/2010/main" val="137729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23D5F-FD70-43D4-89EB-C96983A58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F18A1A-2983-4C7F-99F3-B4A2CEAA0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795A9-3082-43BF-BCD1-0F0A606FCB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E731F-72BF-405E-9D7D-5FFFBF8874A9}" type="datetimeFigureOut">
              <a:rPr lang="en-US" smtClean="0"/>
              <a:t>12/18/2020</a:t>
            </a:fld>
            <a:endParaRPr lang="en-US"/>
          </a:p>
        </p:txBody>
      </p:sp>
      <p:sp>
        <p:nvSpPr>
          <p:cNvPr id="5" name="Footer Placeholder 4">
            <a:extLst>
              <a:ext uri="{FF2B5EF4-FFF2-40B4-BE49-F238E27FC236}">
                <a16:creationId xmlns:a16="http://schemas.microsoft.com/office/drawing/2014/main" id="{10826D3C-69CD-4DE7-8F57-C14C95210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3B5EFF-2E10-4D56-9F1F-7A2A876A24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611-8EF6-44DA-B58D-98D3CC541335}" type="slidenum">
              <a:rPr lang="en-US" smtClean="0"/>
              <a:t>‹#›</a:t>
            </a:fld>
            <a:endParaRPr lang="en-US"/>
          </a:p>
        </p:txBody>
      </p:sp>
    </p:spTree>
    <p:extLst>
      <p:ext uri="{BB962C8B-B14F-4D97-AF65-F5344CB8AC3E}">
        <p14:creationId xmlns:p14="http://schemas.microsoft.com/office/powerpoint/2010/main" val="1664623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9580959"/>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ata-nifc.opendata.arcgis.com/datasets/facility"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HqPXy4C_wirrV55egJe_MdP5uaGrfg9Yb7RbMUaReMc/edit?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267" y="1763267"/>
            <a:ext cx="11163600" cy="2219600"/>
          </a:xfrm>
          <a:prstGeom prst="rect">
            <a:avLst/>
          </a:prstGeom>
        </p:spPr>
        <p:txBody>
          <a:bodyPr spcFirstLastPara="1" wrap="square" lIns="121900" tIns="121900" rIns="121900" bIns="121900" anchor="t" anchorCtr="0">
            <a:noAutofit/>
          </a:bodyPr>
          <a:lstStyle/>
          <a:p>
            <a:r>
              <a:rPr lang="en" dirty="0">
                <a:latin typeface="Times New Roman" panose="02020603050405020304" pitchFamily="18" charset="0"/>
                <a:cs typeface="Times New Roman" panose="02020603050405020304" pitchFamily="18" charset="0"/>
              </a:rPr>
              <a:t>NPS Facilities Fire Risk Assessment</a:t>
            </a:r>
            <a:endParaRPr dirty="0">
              <a:latin typeface="Times New Roman" panose="02020603050405020304" pitchFamily="18" charset="0"/>
              <a:cs typeface="Times New Roman" panose="02020603050405020304" pitchFamily="18" charset="0"/>
            </a:endParaRPr>
          </a:p>
        </p:txBody>
      </p:sp>
      <p:sp>
        <p:nvSpPr>
          <p:cNvPr id="87" name="Google Shape;87;p13"/>
          <p:cNvSpPr txBox="1">
            <a:spLocks noGrp="1"/>
          </p:cNvSpPr>
          <p:nvPr>
            <p:ph type="subTitle" idx="1"/>
          </p:nvPr>
        </p:nvSpPr>
        <p:spPr>
          <a:xfrm>
            <a:off x="1398625" y="3622067"/>
            <a:ext cx="10250800" cy="721600"/>
          </a:xfrm>
          <a:prstGeom prst="rect">
            <a:avLst/>
          </a:prstGeom>
        </p:spPr>
        <p:txBody>
          <a:bodyPr spcFirstLastPara="1" wrap="square" lIns="121900" tIns="121900" rIns="121900" bIns="121900" anchor="t" anchorCtr="0">
            <a:noAutofit/>
          </a:bodyPr>
          <a:lstStyle/>
          <a:p>
            <a:pPr marL="609585" indent="0" algn="r"/>
            <a:r>
              <a:rPr lang="en" sz="3200" dirty="0">
                <a:latin typeface="Times New Roman" panose="02020603050405020304" pitchFamily="18" charset="0"/>
                <a:cs typeface="Times New Roman" panose="02020603050405020304" pitchFamily="18" charset="0"/>
              </a:rPr>
              <a:t>Group#40</a:t>
            </a:r>
          </a:p>
          <a:p>
            <a:pPr marL="609585" indent="0" algn="r"/>
            <a:br>
              <a:rPr lang="en" sz="3200" dirty="0">
                <a:latin typeface="Times New Roman" panose="02020603050405020304" pitchFamily="18" charset="0"/>
                <a:cs typeface="Times New Roman" panose="02020603050405020304" pitchFamily="18" charset="0"/>
              </a:rPr>
            </a:br>
            <a:r>
              <a:rPr lang="en" sz="2130" dirty="0">
                <a:latin typeface="Times New Roman" panose="02020603050405020304" pitchFamily="18" charset="0"/>
                <a:cs typeface="Times New Roman" panose="02020603050405020304" pitchFamily="18" charset="0"/>
              </a:rPr>
              <a:t>- Abhilash </a:t>
            </a:r>
            <a:r>
              <a:rPr lang="en-US" sz="2130" dirty="0">
                <a:latin typeface="Times New Roman" panose="02020603050405020304" pitchFamily="18" charset="0"/>
                <a:cs typeface="Times New Roman" panose="02020603050405020304" pitchFamily="18" charset="0"/>
              </a:rPr>
              <a:t>Rajaram</a:t>
            </a:r>
            <a:endParaRPr sz="2130" dirty="0">
              <a:latin typeface="Times New Roman" panose="02020603050405020304" pitchFamily="18" charset="0"/>
              <a:cs typeface="Times New Roman" panose="02020603050405020304" pitchFamily="18" charset="0"/>
            </a:endParaRPr>
          </a:p>
          <a:p>
            <a:pPr marL="609585" indent="0" algn="r"/>
            <a:r>
              <a:rPr lang="en" sz="2130" dirty="0">
                <a:latin typeface="Times New Roman" panose="02020603050405020304" pitchFamily="18" charset="0"/>
                <a:cs typeface="Times New Roman" panose="02020603050405020304" pitchFamily="18" charset="0"/>
              </a:rPr>
              <a:t>- Krishna </a:t>
            </a:r>
            <a:r>
              <a:rPr lang="en-US" sz="2130" dirty="0">
                <a:latin typeface="Times New Roman" panose="02020603050405020304" pitchFamily="18" charset="0"/>
                <a:cs typeface="Times New Roman" panose="02020603050405020304" pitchFamily="18" charset="0"/>
              </a:rPr>
              <a:t>Chaitanya</a:t>
            </a:r>
            <a:endParaRPr sz="2130" dirty="0">
              <a:latin typeface="Times New Roman" panose="02020603050405020304" pitchFamily="18" charset="0"/>
              <a:cs typeface="Times New Roman" panose="02020603050405020304" pitchFamily="18" charset="0"/>
            </a:endParaRPr>
          </a:p>
          <a:p>
            <a:pPr marL="609585" indent="0" algn="r"/>
            <a:r>
              <a:rPr lang="en" sz="2130" dirty="0">
                <a:latin typeface="Times New Roman" panose="02020603050405020304" pitchFamily="18" charset="0"/>
                <a:cs typeface="Times New Roman" panose="02020603050405020304" pitchFamily="18" charset="0"/>
              </a:rPr>
              <a:t>- Sreya </a:t>
            </a:r>
            <a:r>
              <a:rPr lang="en-US" sz="2130" dirty="0">
                <a:latin typeface="Times New Roman" panose="02020603050405020304" pitchFamily="18" charset="0"/>
                <a:cs typeface="Times New Roman" panose="02020603050405020304" pitchFamily="18" charset="0"/>
              </a:rPr>
              <a:t>Dhar</a:t>
            </a:r>
            <a:endParaRPr sz="2130" dirty="0">
              <a:latin typeface="Times New Roman" panose="02020603050405020304" pitchFamily="18" charset="0"/>
              <a:cs typeface="Times New Roman" panose="02020603050405020304" pitchFamily="18" charset="0"/>
            </a:endParaRPr>
          </a:p>
          <a:p>
            <a:pPr marL="609585" indent="0" algn="r"/>
            <a:r>
              <a:rPr lang="en" sz="2130" dirty="0">
                <a:latin typeface="Times New Roman" panose="02020603050405020304" pitchFamily="18" charset="0"/>
                <a:cs typeface="Times New Roman" panose="02020603050405020304" pitchFamily="18" charset="0"/>
              </a:rPr>
              <a:t>- Sumit </a:t>
            </a:r>
            <a:r>
              <a:rPr lang="en-US" sz="2130" dirty="0" err="1">
                <a:latin typeface="Times New Roman" panose="02020603050405020304" pitchFamily="18" charset="0"/>
                <a:cs typeface="Times New Roman" panose="02020603050405020304" pitchFamily="18" charset="0"/>
              </a:rPr>
              <a:t>Bawri</a:t>
            </a:r>
            <a:endParaRPr sz="21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Most Hazarduous Fire Facility Centers &#10;(Hover for Facility informations) &#10;(-93.32308'. 360488') &#10;ocation Steel Creek NPS I Usage Type I Foot Hazmat' I ">
            <a:extLst>
              <a:ext uri="{FF2B5EF4-FFF2-40B4-BE49-F238E27FC236}">
                <a16:creationId xmlns:a16="http://schemas.microsoft.com/office/drawing/2014/main" id="{3A89D1F6-6B0D-442D-8E4B-26E05400D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016"/>
            <a:ext cx="12207341" cy="6035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DF9702-234E-4201-A121-F8D7814604C0}"/>
              </a:ext>
            </a:extLst>
          </p:cNvPr>
          <p:cNvPicPr>
            <a:picLocks noChangeAspect="1"/>
          </p:cNvPicPr>
          <p:nvPr/>
        </p:nvPicPr>
        <p:blipFill>
          <a:blip r:embed="rId3"/>
          <a:stretch>
            <a:fillRect/>
          </a:stretch>
        </p:blipFill>
        <p:spPr>
          <a:xfrm>
            <a:off x="4075610" y="3056516"/>
            <a:ext cx="5319676" cy="402150"/>
          </a:xfrm>
          <a:prstGeom prst="rect">
            <a:avLst/>
          </a:prstGeom>
        </p:spPr>
      </p:pic>
      <p:pic>
        <p:nvPicPr>
          <p:cNvPr id="8" name="Picture 7">
            <a:extLst>
              <a:ext uri="{FF2B5EF4-FFF2-40B4-BE49-F238E27FC236}">
                <a16:creationId xmlns:a16="http://schemas.microsoft.com/office/drawing/2014/main" id="{EA91911E-8EE7-424A-9EC6-2D92D858AF4D}"/>
              </a:ext>
            </a:extLst>
          </p:cNvPr>
          <p:cNvPicPr>
            <a:picLocks noChangeAspect="1"/>
          </p:cNvPicPr>
          <p:nvPr/>
        </p:nvPicPr>
        <p:blipFill>
          <a:blip r:embed="rId4"/>
          <a:stretch>
            <a:fillRect/>
          </a:stretch>
        </p:blipFill>
        <p:spPr>
          <a:xfrm>
            <a:off x="5116222" y="5476600"/>
            <a:ext cx="5156465" cy="330217"/>
          </a:xfrm>
          <a:prstGeom prst="rect">
            <a:avLst/>
          </a:prstGeom>
        </p:spPr>
      </p:pic>
      <p:sp>
        <p:nvSpPr>
          <p:cNvPr id="10" name="Rectangle 9">
            <a:extLst>
              <a:ext uri="{FF2B5EF4-FFF2-40B4-BE49-F238E27FC236}">
                <a16:creationId xmlns:a16="http://schemas.microsoft.com/office/drawing/2014/main" id="{E6889452-8C19-4E14-BC1F-20DDDD8C0A13}"/>
              </a:ext>
            </a:extLst>
          </p:cNvPr>
          <p:cNvSpPr/>
          <p:nvPr/>
        </p:nvSpPr>
        <p:spPr>
          <a:xfrm>
            <a:off x="2853345" y="70844"/>
            <a:ext cx="6916317"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Facility Hazards Information of Different Park Facilities in the Dataset </a:t>
            </a:r>
            <a:endParaRPr lang="en-US" b="0" dirty="0">
              <a:solidFill>
                <a:srgbClr val="000000"/>
              </a:solidFill>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6CCCE68-674B-42AD-9F75-5D727F657E96}"/>
              </a:ext>
            </a:extLst>
          </p:cNvPr>
          <p:cNvSpPr/>
          <p:nvPr/>
        </p:nvSpPr>
        <p:spPr>
          <a:xfrm>
            <a:off x="9769662" y="6393766"/>
            <a:ext cx="1894493"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a:t>
            </a:r>
            <a:r>
              <a:rPr lang="en-US" b="0" i="1" u="sng" dirty="0" err="1">
                <a:solidFill>
                  <a:schemeClr val="accent2"/>
                </a:solidFill>
                <a:effectLst/>
                <a:latin typeface="Times New Roman" panose="02020603050405020304" pitchFamily="18" charset="0"/>
                <a:cs typeface="Times New Roman" panose="02020603050405020304" pitchFamily="18" charset="0"/>
              </a:rPr>
              <a:t>plotly</a:t>
            </a:r>
            <a:r>
              <a:rPr lang="en-US" b="0" i="1" u="sng" dirty="0">
                <a:solidFill>
                  <a:schemeClr val="accent2"/>
                </a:solidFill>
                <a:effectLst/>
                <a:latin typeface="Times New Roman" panose="02020603050405020304" pitchFamily="18" charset="0"/>
                <a:cs typeface="Times New Roman" panose="02020603050405020304" pitchFamily="18" charset="0"/>
              </a:rPr>
              <a:t> library</a:t>
            </a:r>
          </a:p>
        </p:txBody>
      </p:sp>
    </p:spTree>
    <p:extLst>
      <p:ext uri="{BB962C8B-B14F-4D97-AF65-F5344CB8AC3E}">
        <p14:creationId xmlns:p14="http://schemas.microsoft.com/office/powerpoint/2010/main" val="305956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067F10-540E-4885-80AB-FA5C33777554}"/>
              </a:ext>
            </a:extLst>
          </p:cNvPr>
          <p:cNvPicPr>
            <a:picLocks noChangeAspect="1"/>
          </p:cNvPicPr>
          <p:nvPr/>
        </p:nvPicPr>
        <p:blipFill>
          <a:blip r:embed="rId2"/>
          <a:stretch>
            <a:fillRect/>
          </a:stretch>
        </p:blipFill>
        <p:spPr>
          <a:xfrm>
            <a:off x="6558894" y="87252"/>
            <a:ext cx="5402262" cy="3050327"/>
          </a:xfrm>
          <a:prstGeom prst="rect">
            <a:avLst/>
          </a:prstGeom>
        </p:spPr>
      </p:pic>
      <p:pic>
        <p:nvPicPr>
          <p:cNvPr id="7" name="Picture 6">
            <a:extLst>
              <a:ext uri="{FF2B5EF4-FFF2-40B4-BE49-F238E27FC236}">
                <a16:creationId xmlns:a16="http://schemas.microsoft.com/office/drawing/2014/main" id="{5352132D-1238-47D9-8367-7006A946FB88}"/>
              </a:ext>
            </a:extLst>
          </p:cNvPr>
          <p:cNvPicPr>
            <a:picLocks noChangeAspect="1"/>
          </p:cNvPicPr>
          <p:nvPr/>
        </p:nvPicPr>
        <p:blipFill>
          <a:blip r:embed="rId3"/>
          <a:stretch>
            <a:fillRect/>
          </a:stretch>
        </p:blipFill>
        <p:spPr>
          <a:xfrm>
            <a:off x="6545165" y="3137579"/>
            <a:ext cx="5415991" cy="3050327"/>
          </a:xfrm>
          <a:prstGeom prst="rect">
            <a:avLst/>
          </a:prstGeom>
        </p:spPr>
      </p:pic>
      <p:pic>
        <p:nvPicPr>
          <p:cNvPr id="9" name="Picture 8">
            <a:extLst>
              <a:ext uri="{FF2B5EF4-FFF2-40B4-BE49-F238E27FC236}">
                <a16:creationId xmlns:a16="http://schemas.microsoft.com/office/drawing/2014/main" id="{6F6876E8-135A-4465-BD17-4376E90F0C5A}"/>
              </a:ext>
            </a:extLst>
          </p:cNvPr>
          <p:cNvPicPr>
            <a:picLocks noChangeAspect="1"/>
          </p:cNvPicPr>
          <p:nvPr/>
        </p:nvPicPr>
        <p:blipFill>
          <a:blip r:embed="rId4"/>
          <a:stretch>
            <a:fillRect/>
          </a:stretch>
        </p:blipFill>
        <p:spPr>
          <a:xfrm>
            <a:off x="1555282" y="3311396"/>
            <a:ext cx="4718383" cy="3050327"/>
          </a:xfrm>
          <a:prstGeom prst="rect">
            <a:avLst/>
          </a:prstGeom>
        </p:spPr>
      </p:pic>
      <p:sp>
        <p:nvSpPr>
          <p:cNvPr id="10" name="Rectangle 9">
            <a:extLst>
              <a:ext uri="{FF2B5EF4-FFF2-40B4-BE49-F238E27FC236}">
                <a16:creationId xmlns:a16="http://schemas.microsoft.com/office/drawing/2014/main" id="{4E38D84A-4DE7-4785-AE0A-B1EC4EA491FA}"/>
              </a:ext>
            </a:extLst>
          </p:cNvPr>
          <p:cNvSpPr/>
          <p:nvPr/>
        </p:nvSpPr>
        <p:spPr>
          <a:xfrm>
            <a:off x="8813504" y="6119336"/>
            <a:ext cx="1920141"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bokeh library</a:t>
            </a:r>
          </a:p>
        </p:txBody>
      </p:sp>
      <p:sp>
        <p:nvSpPr>
          <p:cNvPr id="11" name="Rectangle 10">
            <a:extLst>
              <a:ext uri="{FF2B5EF4-FFF2-40B4-BE49-F238E27FC236}">
                <a16:creationId xmlns:a16="http://schemas.microsoft.com/office/drawing/2014/main" id="{BD64A821-298B-4B4A-88FB-9CF3F614D079}"/>
              </a:ext>
            </a:extLst>
          </p:cNvPr>
          <p:cNvSpPr/>
          <p:nvPr/>
        </p:nvSpPr>
        <p:spPr>
          <a:xfrm>
            <a:off x="2924686" y="6317654"/>
            <a:ext cx="1881669"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a:t>
            </a:r>
            <a:r>
              <a:rPr lang="en-US" b="0" i="1" u="sng" dirty="0" err="1">
                <a:solidFill>
                  <a:schemeClr val="accent2"/>
                </a:solidFill>
                <a:effectLst/>
                <a:latin typeface="Times New Roman" panose="02020603050405020304" pitchFamily="18" charset="0"/>
                <a:cs typeface="Times New Roman" panose="02020603050405020304" pitchFamily="18" charset="0"/>
              </a:rPr>
              <a:t>altair</a:t>
            </a:r>
            <a:r>
              <a:rPr lang="en-US" b="0" i="1" u="sng" dirty="0">
                <a:solidFill>
                  <a:schemeClr val="accent2"/>
                </a:solidFill>
                <a:effectLst/>
                <a:latin typeface="Times New Roman" panose="02020603050405020304" pitchFamily="18" charset="0"/>
                <a:cs typeface="Times New Roman" panose="02020603050405020304" pitchFamily="18" charset="0"/>
              </a:rPr>
              <a:t> library</a:t>
            </a:r>
          </a:p>
        </p:txBody>
      </p:sp>
      <p:sp>
        <p:nvSpPr>
          <p:cNvPr id="12" name="Rectangle 11">
            <a:extLst>
              <a:ext uri="{FF2B5EF4-FFF2-40B4-BE49-F238E27FC236}">
                <a16:creationId xmlns:a16="http://schemas.microsoft.com/office/drawing/2014/main" id="{91FD9682-3826-4331-8F38-5CCD5731FD03}"/>
              </a:ext>
            </a:extLst>
          </p:cNvPr>
          <p:cNvSpPr/>
          <p:nvPr/>
        </p:nvSpPr>
        <p:spPr>
          <a:xfrm>
            <a:off x="0" y="-1"/>
            <a:ext cx="2980303"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Some interactive visualization</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E8AAA0F-695C-4CB6-A44E-BF530185F7A1}"/>
              </a:ext>
            </a:extLst>
          </p:cNvPr>
          <p:cNvPicPr>
            <a:picLocks noChangeAspect="1"/>
          </p:cNvPicPr>
          <p:nvPr/>
        </p:nvPicPr>
        <p:blipFill>
          <a:blip r:embed="rId5"/>
          <a:stretch>
            <a:fillRect/>
          </a:stretch>
        </p:blipFill>
        <p:spPr>
          <a:xfrm>
            <a:off x="1555282" y="315987"/>
            <a:ext cx="4923390" cy="3059602"/>
          </a:xfrm>
          <a:prstGeom prst="rect">
            <a:avLst/>
          </a:prstGeom>
        </p:spPr>
      </p:pic>
      <p:sp>
        <p:nvSpPr>
          <p:cNvPr id="13" name="Rectangle 12">
            <a:extLst>
              <a:ext uri="{FF2B5EF4-FFF2-40B4-BE49-F238E27FC236}">
                <a16:creationId xmlns:a16="http://schemas.microsoft.com/office/drawing/2014/main" id="{228AA2ED-0D3B-4098-9704-A2B69F98F9E4}"/>
              </a:ext>
            </a:extLst>
          </p:cNvPr>
          <p:cNvSpPr/>
          <p:nvPr/>
        </p:nvSpPr>
        <p:spPr>
          <a:xfrm>
            <a:off x="6652085" y="6488668"/>
            <a:ext cx="4140877" cy="369332"/>
          </a:xfrm>
          <a:prstGeom prst="rect">
            <a:avLst/>
          </a:prstGeom>
        </p:spPr>
        <p:txBody>
          <a:bodyPr wrap="none">
            <a:spAutoFit/>
          </a:bodyPr>
          <a:lstStyle/>
          <a:p>
            <a:pPr marL="285750" indent="-285750">
              <a:buFont typeface="Arial" panose="020B0604020202020204" pitchFamily="34" charset="0"/>
              <a:buChar char="•"/>
            </a:pPr>
            <a:r>
              <a:rPr lang="en-US" b="0" dirty="0">
                <a:solidFill>
                  <a:schemeClr val="accent1"/>
                </a:solidFill>
                <a:effectLst/>
                <a:latin typeface="Times New Roman" panose="02020603050405020304" pitchFamily="18" charset="0"/>
                <a:cs typeface="Times New Roman" panose="02020603050405020304" pitchFamily="18" charset="0"/>
              </a:rPr>
              <a:t>All surveys are not part of communities</a:t>
            </a:r>
          </a:p>
        </p:txBody>
      </p:sp>
    </p:spTree>
    <p:extLst>
      <p:ext uri="{BB962C8B-B14F-4D97-AF65-F5344CB8AC3E}">
        <p14:creationId xmlns:p14="http://schemas.microsoft.com/office/powerpoint/2010/main" val="212467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B706E-0233-4B50-A50F-D7F3C6763EBC}"/>
              </a:ext>
            </a:extLst>
          </p:cNvPr>
          <p:cNvPicPr>
            <a:picLocks noChangeAspect="1"/>
          </p:cNvPicPr>
          <p:nvPr/>
        </p:nvPicPr>
        <p:blipFill>
          <a:blip r:embed="rId2"/>
          <a:stretch>
            <a:fillRect/>
          </a:stretch>
        </p:blipFill>
        <p:spPr>
          <a:xfrm>
            <a:off x="842376" y="1296834"/>
            <a:ext cx="5588670" cy="3536160"/>
          </a:xfrm>
          <a:prstGeom prst="rect">
            <a:avLst/>
          </a:prstGeom>
        </p:spPr>
      </p:pic>
      <p:pic>
        <p:nvPicPr>
          <p:cNvPr id="6" name="Picture 5">
            <a:extLst>
              <a:ext uri="{FF2B5EF4-FFF2-40B4-BE49-F238E27FC236}">
                <a16:creationId xmlns:a16="http://schemas.microsoft.com/office/drawing/2014/main" id="{48535784-B00F-413F-AAF4-EAB7D7B72D31}"/>
              </a:ext>
            </a:extLst>
          </p:cNvPr>
          <p:cNvPicPr>
            <a:picLocks noChangeAspect="1"/>
          </p:cNvPicPr>
          <p:nvPr/>
        </p:nvPicPr>
        <p:blipFill>
          <a:blip r:embed="rId3"/>
          <a:stretch>
            <a:fillRect/>
          </a:stretch>
        </p:blipFill>
        <p:spPr>
          <a:xfrm>
            <a:off x="6431046" y="108734"/>
            <a:ext cx="4276507" cy="3271372"/>
          </a:xfrm>
          <a:prstGeom prst="rect">
            <a:avLst/>
          </a:prstGeom>
        </p:spPr>
      </p:pic>
      <p:pic>
        <p:nvPicPr>
          <p:cNvPr id="8" name="Picture 7">
            <a:extLst>
              <a:ext uri="{FF2B5EF4-FFF2-40B4-BE49-F238E27FC236}">
                <a16:creationId xmlns:a16="http://schemas.microsoft.com/office/drawing/2014/main" id="{5DCD8257-60F6-40B1-A39D-9969C0775517}"/>
              </a:ext>
            </a:extLst>
          </p:cNvPr>
          <p:cNvPicPr>
            <a:picLocks noChangeAspect="1"/>
          </p:cNvPicPr>
          <p:nvPr/>
        </p:nvPicPr>
        <p:blipFill>
          <a:blip r:embed="rId4"/>
          <a:stretch>
            <a:fillRect/>
          </a:stretch>
        </p:blipFill>
        <p:spPr>
          <a:xfrm>
            <a:off x="6387633" y="3321983"/>
            <a:ext cx="4363332" cy="3355907"/>
          </a:xfrm>
          <a:prstGeom prst="rect">
            <a:avLst/>
          </a:prstGeom>
        </p:spPr>
      </p:pic>
      <p:sp>
        <p:nvSpPr>
          <p:cNvPr id="11" name="Rectangle 10">
            <a:extLst>
              <a:ext uri="{FF2B5EF4-FFF2-40B4-BE49-F238E27FC236}">
                <a16:creationId xmlns:a16="http://schemas.microsoft.com/office/drawing/2014/main" id="{D6AA239B-5F7C-44CD-9868-0DF8C8890153}"/>
              </a:ext>
            </a:extLst>
          </p:cNvPr>
          <p:cNvSpPr/>
          <p:nvPr/>
        </p:nvSpPr>
        <p:spPr>
          <a:xfrm>
            <a:off x="1104714" y="6029352"/>
            <a:ext cx="3818096"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matplotlib, seaborn, </a:t>
            </a:r>
            <a:r>
              <a:rPr lang="en-US" b="0" i="1" u="sng" dirty="0" err="1">
                <a:solidFill>
                  <a:schemeClr val="accent2"/>
                </a:solidFill>
                <a:effectLst/>
                <a:latin typeface="Times New Roman" panose="02020603050405020304" pitchFamily="18" charset="0"/>
                <a:cs typeface="Times New Roman" panose="02020603050405020304" pitchFamily="18" charset="0"/>
              </a:rPr>
              <a:t>plotly</a:t>
            </a:r>
            <a:r>
              <a:rPr lang="en-US" b="0" i="1" u="sng" dirty="0">
                <a:solidFill>
                  <a:schemeClr val="accent2"/>
                </a:solidFill>
                <a:effectLst/>
                <a:latin typeface="Times New Roman" panose="02020603050405020304" pitchFamily="18" charset="0"/>
                <a:cs typeface="Times New Roman" panose="02020603050405020304" pitchFamily="18" charset="0"/>
              </a:rPr>
              <a:t> library</a:t>
            </a:r>
          </a:p>
        </p:txBody>
      </p:sp>
      <p:sp>
        <p:nvSpPr>
          <p:cNvPr id="12" name="Rectangle 11">
            <a:extLst>
              <a:ext uri="{FF2B5EF4-FFF2-40B4-BE49-F238E27FC236}">
                <a16:creationId xmlns:a16="http://schemas.microsoft.com/office/drawing/2014/main" id="{7C7969F5-C5CC-4B74-92B7-33811F9D0DF6}"/>
              </a:ext>
            </a:extLst>
          </p:cNvPr>
          <p:cNvSpPr/>
          <p:nvPr/>
        </p:nvSpPr>
        <p:spPr>
          <a:xfrm>
            <a:off x="307126" y="0"/>
            <a:ext cx="2308324"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EDA and Visualization</a:t>
            </a:r>
            <a:endParaRPr lang="en-US" b="0" dirty="0">
              <a:solidFill>
                <a:srgbClr val="000000"/>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D2523C5-B889-44E2-9BCB-83F5B9372229}"/>
              </a:ext>
            </a:extLst>
          </p:cNvPr>
          <p:cNvSpPr/>
          <p:nvPr/>
        </p:nvSpPr>
        <p:spPr>
          <a:xfrm>
            <a:off x="1344467" y="4914835"/>
            <a:ext cx="3737084" cy="36933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variable is unbalanced!</a:t>
            </a:r>
          </a:p>
        </p:txBody>
      </p:sp>
    </p:spTree>
    <p:extLst>
      <p:ext uri="{BB962C8B-B14F-4D97-AF65-F5344CB8AC3E}">
        <p14:creationId xmlns:p14="http://schemas.microsoft.com/office/powerpoint/2010/main" val="74557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F586E-25A5-4BE3-8E8E-C68DAA89D869}"/>
              </a:ext>
            </a:extLst>
          </p:cNvPr>
          <p:cNvPicPr>
            <a:picLocks noChangeAspect="1"/>
          </p:cNvPicPr>
          <p:nvPr/>
        </p:nvPicPr>
        <p:blipFill>
          <a:blip r:embed="rId2"/>
          <a:stretch>
            <a:fillRect/>
          </a:stretch>
        </p:blipFill>
        <p:spPr>
          <a:xfrm>
            <a:off x="7956932" y="7630"/>
            <a:ext cx="4072770" cy="3828710"/>
          </a:xfrm>
          <a:prstGeom prst="rect">
            <a:avLst/>
          </a:prstGeom>
        </p:spPr>
      </p:pic>
      <p:pic>
        <p:nvPicPr>
          <p:cNvPr id="6" name="Picture 5">
            <a:extLst>
              <a:ext uri="{FF2B5EF4-FFF2-40B4-BE49-F238E27FC236}">
                <a16:creationId xmlns:a16="http://schemas.microsoft.com/office/drawing/2014/main" id="{859809C4-F448-4B82-87B4-245A41201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92" y="256117"/>
            <a:ext cx="7078241" cy="4052751"/>
          </a:xfrm>
          <a:prstGeom prst="rect">
            <a:avLst/>
          </a:prstGeom>
        </p:spPr>
      </p:pic>
      <p:pic>
        <p:nvPicPr>
          <p:cNvPr id="10" name="Picture 9">
            <a:extLst>
              <a:ext uri="{FF2B5EF4-FFF2-40B4-BE49-F238E27FC236}">
                <a16:creationId xmlns:a16="http://schemas.microsoft.com/office/drawing/2014/main" id="{04443702-1AA2-45A8-9C0F-309EC7EAB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505" y="3769337"/>
            <a:ext cx="5537696" cy="3088663"/>
          </a:xfrm>
          <a:prstGeom prst="rect">
            <a:avLst/>
          </a:prstGeom>
        </p:spPr>
      </p:pic>
      <p:sp>
        <p:nvSpPr>
          <p:cNvPr id="11" name="Rectangle 10">
            <a:extLst>
              <a:ext uri="{FF2B5EF4-FFF2-40B4-BE49-F238E27FC236}">
                <a16:creationId xmlns:a16="http://schemas.microsoft.com/office/drawing/2014/main" id="{6FEB18BA-1297-4BDE-A6F1-E9804FD31184}"/>
              </a:ext>
            </a:extLst>
          </p:cNvPr>
          <p:cNvSpPr/>
          <p:nvPr/>
        </p:nvSpPr>
        <p:spPr>
          <a:xfrm>
            <a:off x="3785093" y="6357419"/>
            <a:ext cx="3234603"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matplotlib, seaborn library</a:t>
            </a:r>
          </a:p>
        </p:txBody>
      </p:sp>
      <p:sp>
        <p:nvSpPr>
          <p:cNvPr id="12" name="Rectangle 11">
            <a:extLst>
              <a:ext uri="{FF2B5EF4-FFF2-40B4-BE49-F238E27FC236}">
                <a16:creationId xmlns:a16="http://schemas.microsoft.com/office/drawing/2014/main" id="{E9A0BC64-F842-4ADD-AAFD-AD55717DFAF4}"/>
              </a:ext>
            </a:extLst>
          </p:cNvPr>
          <p:cNvSpPr/>
          <p:nvPr/>
        </p:nvSpPr>
        <p:spPr>
          <a:xfrm>
            <a:off x="300146" y="71451"/>
            <a:ext cx="2308324"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EDA and Visualization</a:t>
            </a:r>
            <a:endParaRPr lang="en-US" b="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60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B96C7D-CAE5-4499-9E77-383F4984456C}"/>
              </a:ext>
            </a:extLst>
          </p:cNvPr>
          <p:cNvPicPr>
            <a:picLocks noChangeAspect="1"/>
          </p:cNvPicPr>
          <p:nvPr/>
        </p:nvPicPr>
        <p:blipFill>
          <a:blip r:embed="rId2"/>
          <a:stretch>
            <a:fillRect/>
          </a:stretch>
        </p:blipFill>
        <p:spPr>
          <a:xfrm>
            <a:off x="6421509" y="655645"/>
            <a:ext cx="1663786" cy="5042159"/>
          </a:xfrm>
          <a:prstGeom prst="rect">
            <a:avLst/>
          </a:prstGeom>
        </p:spPr>
      </p:pic>
      <p:sp>
        <p:nvSpPr>
          <p:cNvPr id="8" name="Rectangle 7">
            <a:extLst>
              <a:ext uri="{FF2B5EF4-FFF2-40B4-BE49-F238E27FC236}">
                <a16:creationId xmlns:a16="http://schemas.microsoft.com/office/drawing/2014/main" id="{4433B950-E4D6-42C2-921C-D6D7CA401DC2}"/>
              </a:ext>
            </a:extLst>
          </p:cNvPr>
          <p:cNvSpPr/>
          <p:nvPr/>
        </p:nvSpPr>
        <p:spPr>
          <a:xfrm>
            <a:off x="0" y="2333"/>
            <a:ext cx="2313454"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Missing Data Heatmap</a:t>
            </a:r>
            <a:endParaRPr lang="en-US" b="0" dirty="0">
              <a:solidFill>
                <a:srgbClr val="000000"/>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2BA4FA0-1015-429C-8137-C20356668B58}"/>
              </a:ext>
            </a:extLst>
          </p:cNvPr>
          <p:cNvSpPr/>
          <p:nvPr/>
        </p:nvSpPr>
        <p:spPr>
          <a:xfrm>
            <a:off x="6365667" y="9314"/>
            <a:ext cx="2373483" cy="646331"/>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 of Missing Values for Each Variable</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0667ABB-2384-4903-8FA0-E2AC838E6FF3}"/>
              </a:ext>
            </a:extLst>
          </p:cNvPr>
          <p:cNvPicPr>
            <a:picLocks noChangeAspect="1"/>
          </p:cNvPicPr>
          <p:nvPr/>
        </p:nvPicPr>
        <p:blipFill>
          <a:blip r:embed="rId3"/>
          <a:stretch>
            <a:fillRect/>
          </a:stretch>
        </p:blipFill>
        <p:spPr>
          <a:xfrm>
            <a:off x="0" y="369332"/>
            <a:ext cx="6195722" cy="6137327"/>
          </a:xfrm>
          <a:prstGeom prst="rect">
            <a:avLst/>
          </a:prstGeom>
        </p:spPr>
      </p:pic>
      <p:sp>
        <p:nvSpPr>
          <p:cNvPr id="6" name="Rectangle 5">
            <a:extLst>
              <a:ext uri="{FF2B5EF4-FFF2-40B4-BE49-F238E27FC236}">
                <a16:creationId xmlns:a16="http://schemas.microsoft.com/office/drawing/2014/main" id="{3A876C0C-0071-493D-9D8C-F3BA2FDF89D7}"/>
              </a:ext>
            </a:extLst>
          </p:cNvPr>
          <p:cNvSpPr/>
          <p:nvPr/>
        </p:nvSpPr>
        <p:spPr>
          <a:xfrm>
            <a:off x="8141137" y="2237666"/>
            <a:ext cx="3928871" cy="1200329"/>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Data Imputation</a:t>
            </a:r>
          </a:p>
          <a:p>
            <a:pPr marL="285750" indent="-285750">
              <a:buFont typeface="Arial" panose="020B0604020202020204" pitchFamily="34" charset="0"/>
              <a:buChar char="•"/>
            </a:pPr>
            <a:r>
              <a:rPr lang="en-US" b="0" dirty="0">
                <a:solidFill>
                  <a:srgbClr val="0070C0"/>
                </a:solidFill>
                <a:effectLst/>
                <a:latin typeface="Times New Roman" panose="02020603050405020304" pitchFamily="18" charset="0"/>
                <a:cs typeface="Times New Roman" panose="02020603050405020304" pitchFamily="18" charset="0"/>
              </a:rPr>
              <a:t>Categorical Variables : Most frequent</a:t>
            </a:r>
          </a:p>
          <a:p>
            <a:pPr marL="285750" indent="-285750">
              <a:buFont typeface="Arial" panose="020B0604020202020204" pitchFamily="34" charset="0"/>
              <a:buChar char="•"/>
            </a:pPr>
            <a:r>
              <a:rPr lang="en-US" dirty="0">
                <a:solidFill>
                  <a:srgbClr val="0070C0"/>
                </a:solidFill>
                <a:latin typeface="Times New Roman" panose="02020603050405020304" pitchFamily="18" charset="0"/>
                <a:cs typeface="Times New Roman" panose="02020603050405020304" pitchFamily="18" charset="0"/>
              </a:rPr>
              <a:t>Numerical Variables : Median</a:t>
            </a:r>
            <a:endParaRPr lang="en-US" b="0" dirty="0">
              <a:solidFill>
                <a:srgbClr val="0070C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0" dirty="0">
              <a:solidFill>
                <a:srgbClr val="0070C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36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2376A7-35D1-4749-9007-D792405BC8FE}"/>
              </a:ext>
            </a:extLst>
          </p:cNvPr>
          <p:cNvPicPr>
            <a:picLocks noChangeAspect="1"/>
          </p:cNvPicPr>
          <p:nvPr/>
        </p:nvPicPr>
        <p:blipFill>
          <a:blip r:embed="rId2"/>
          <a:stretch>
            <a:fillRect/>
          </a:stretch>
        </p:blipFill>
        <p:spPr>
          <a:xfrm>
            <a:off x="-27921" y="0"/>
            <a:ext cx="6593284" cy="6858000"/>
          </a:xfrm>
          <a:prstGeom prst="rect">
            <a:avLst/>
          </a:prstGeom>
        </p:spPr>
      </p:pic>
      <p:sp>
        <p:nvSpPr>
          <p:cNvPr id="2" name="Rectangle 1">
            <a:extLst>
              <a:ext uri="{FF2B5EF4-FFF2-40B4-BE49-F238E27FC236}">
                <a16:creationId xmlns:a16="http://schemas.microsoft.com/office/drawing/2014/main" id="{0F244FCA-C7D4-4D14-B3EB-088A580B19CC}"/>
              </a:ext>
            </a:extLst>
          </p:cNvPr>
          <p:cNvSpPr/>
          <p:nvPr/>
        </p:nvSpPr>
        <p:spPr>
          <a:xfrm>
            <a:off x="6703204" y="240092"/>
            <a:ext cx="539805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212121"/>
                </a:solidFill>
                <a:latin typeface="Times New Roman" panose="02020603050405020304" pitchFamily="18" charset="0"/>
                <a:cs typeface="Times New Roman" panose="02020603050405020304" pitchFamily="18" charset="0"/>
              </a:rPr>
              <a:t>After preprocessing the data, it contains (44397, 34) observations</a:t>
            </a:r>
          </a:p>
          <a:p>
            <a:pPr marL="285750" indent="-285750">
              <a:buFont typeface="Arial" panose="020B0604020202020204" pitchFamily="34" charset="0"/>
              <a:buChar char="•"/>
            </a:pPr>
            <a:r>
              <a:rPr lang="en-US" dirty="0">
                <a:solidFill>
                  <a:srgbClr val="212121"/>
                </a:solidFill>
                <a:latin typeface="Times New Roman" panose="02020603050405020304" pitchFamily="18" charset="0"/>
                <a:cs typeface="Times New Roman" panose="02020603050405020304" pitchFamily="18" charset="0"/>
              </a:rPr>
              <a:t>‘Rating’ is the response variable</a:t>
            </a:r>
          </a:p>
          <a:p>
            <a:pPr marL="285750" indent="-285750">
              <a:buFont typeface="Arial" panose="020B0604020202020204" pitchFamily="34" charset="0"/>
              <a:buChar char="•"/>
            </a:pPr>
            <a:r>
              <a:rPr lang="en-US" dirty="0">
                <a:solidFill>
                  <a:srgbClr val="212121"/>
                </a:solidFill>
                <a:latin typeface="Times New Roman" panose="02020603050405020304" pitchFamily="18" charset="0"/>
                <a:cs typeface="Times New Roman" panose="02020603050405020304" pitchFamily="18" charset="0"/>
              </a:rPr>
              <a:t>#  predictor variable is 32!</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9CE4FFC-2814-413A-AA2C-3408D610FBF8}"/>
              </a:ext>
            </a:extLst>
          </p:cNvPr>
          <p:cNvSpPr/>
          <p:nvPr/>
        </p:nvSpPr>
        <p:spPr>
          <a:xfrm>
            <a:off x="1869897" y="251553"/>
            <a:ext cx="3803285"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Correlation between different variables</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884C5B-91BA-4498-AD21-914A84F7042F}"/>
              </a:ext>
            </a:extLst>
          </p:cNvPr>
          <p:cNvPicPr>
            <a:picLocks noChangeAspect="1"/>
          </p:cNvPicPr>
          <p:nvPr/>
        </p:nvPicPr>
        <p:blipFill>
          <a:blip r:embed="rId3"/>
          <a:stretch>
            <a:fillRect/>
          </a:stretch>
        </p:blipFill>
        <p:spPr>
          <a:xfrm>
            <a:off x="6860581" y="1778443"/>
            <a:ext cx="4942857" cy="3769733"/>
          </a:xfrm>
          <a:prstGeom prst="rect">
            <a:avLst/>
          </a:prstGeom>
        </p:spPr>
      </p:pic>
    </p:spTree>
    <p:extLst>
      <p:ext uri="{BB962C8B-B14F-4D97-AF65-F5344CB8AC3E}">
        <p14:creationId xmlns:p14="http://schemas.microsoft.com/office/powerpoint/2010/main" val="474344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11816C-8AA0-4C5B-9A80-6F7F16C5B44E}"/>
              </a:ext>
            </a:extLst>
          </p:cNvPr>
          <p:cNvSpPr/>
          <p:nvPr/>
        </p:nvSpPr>
        <p:spPr>
          <a:xfrm>
            <a:off x="147764" y="21743"/>
            <a:ext cx="3469818" cy="369332"/>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Variable Importance Coefficients</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88D0E8A-C5FD-435B-9EB9-20F7BE0EEBF3}"/>
              </a:ext>
            </a:extLst>
          </p:cNvPr>
          <p:cNvPicPr>
            <a:picLocks noChangeAspect="1"/>
          </p:cNvPicPr>
          <p:nvPr/>
        </p:nvPicPr>
        <p:blipFill>
          <a:blip r:embed="rId2"/>
          <a:stretch>
            <a:fillRect/>
          </a:stretch>
        </p:blipFill>
        <p:spPr>
          <a:xfrm>
            <a:off x="37377" y="391075"/>
            <a:ext cx="4263383" cy="3769282"/>
          </a:xfrm>
          <a:prstGeom prst="rect">
            <a:avLst/>
          </a:prstGeom>
        </p:spPr>
      </p:pic>
      <p:pic>
        <p:nvPicPr>
          <p:cNvPr id="11" name="Picture 10">
            <a:extLst>
              <a:ext uri="{FF2B5EF4-FFF2-40B4-BE49-F238E27FC236}">
                <a16:creationId xmlns:a16="http://schemas.microsoft.com/office/drawing/2014/main" id="{AF8B1C7B-2047-482D-B895-6AFF5EB0766D}"/>
              </a:ext>
            </a:extLst>
          </p:cNvPr>
          <p:cNvPicPr>
            <a:picLocks noChangeAspect="1"/>
          </p:cNvPicPr>
          <p:nvPr/>
        </p:nvPicPr>
        <p:blipFill>
          <a:blip r:embed="rId3"/>
          <a:stretch>
            <a:fillRect/>
          </a:stretch>
        </p:blipFill>
        <p:spPr>
          <a:xfrm>
            <a:off x="8648145" y="206409"/>
            <a:ext cx="3345338" cy="3820075"/>
          </a:xfrm>
          <a:prstGeom prst="rect">
            <a:avLst/>
          </a:prstGeom>
        </p:spPr>
      </p:pic>
      <p:pic>
        <p:nvPicPr>
          <p:cNvPr id="14" name="Picture 13">
            <a:extLst>
              <a:ext uri="{FF2B5EF4-FFF2-40B4-BE49-F238E27FC236}">
                <a16:creationId xmlns:a16="http://schemas.microsoft.com/office/drawing/2014/main" id="{7556962E-2219-47D7-B8F2-CF81B8D896D2}"/>
              </a:ext>
            </a:extLst>
          </p:cNvPr>
          <p:cNvPicPr>
            <a:picLocks noChangeAspect="1"/>
          </p:cNvPicPr>
          <p:nvPr/>
        </p:nvPicPr>
        <p:blipFill>
          <a:blip r:embed="rId4"/>
          <a:stretch>
            <a:fillRect/>
          </a:stretch>
        </p:blipFill>
        <p:spPr>
          <a:xfrm>
            <a:off x="8820859" y="4026484"/>
            <a:ext cx="2999909" cy="2686222"/>
          </a:xfrm>
          <a:prstGeom prst="rect">
            <a:avLst/>
          </a:prstGeom>
        </p:spPr>
      </p:pic>
      <p:pic>
        <p:nvPicPr>
          <p:cNvPr id="15" name="Picture 14">
            <a:extLst>
              <a:ext uri="{FF2B5EF4-FFF2-40B4-BE49-F238E27FC236}">
                <a16:creationId xmlns:a16="http://schemas.microsoft.com/office/drawing/2014/main" id="{1CA791F5-E24E-49EB-B829-9F84D74D1969}"/>
              </a:ext>
            </a:extLst>
          </p:cNvPr>
          <p:cNvPicPr>
            <a:picLocks noChangeAspect="1"/>
          </p:cNvPicPr>
          <p:nvPr/>
        </p:nvPicPr>
        <p:blipFill>
          <a:blip r:embed="rId5"/>
          <a:stretch>
            <a:fillRect/>
          </a:stretch>
        </p:blipFill>
        <p:spPr>
          <a:xfrm>
            <a:off x="4307741" y="21743"/>
            <a:ext cx="4340403" cy="4872147"/>
          </a:xfrm>
          <a:prstGeom prst="rect">
            <a:avLst/>
          </a:prstGeom>
        </p:spPr>
      </p:pic>
      <p:sp>
        <p:nvSpPr>
          <p:cNvPr id="7" name="Rectangle 6">
            <a:extLst>
              <a:ext uri="{FF2B5EF4-FFF2-40B4-BE49-F238E27FC236}">
                <a16:creationId xmlns:a16="http://schemas.microsoft.com/office/drawing/2014/main" id="{2D8BA575-F5CA-4170-AA55-4D0685E34EBC}"/>
              </a:ext>
            </a:extLst>
          </p:cNvPr>
          <p:cNvSpPr/>
          <p:nvPr/>
        </p:nvSpPr>
        <p:spPr>
          <a:xfrm>
            <a:off x="704311" y="4160357"/>
            <a:ext cx="272294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Lasso regression</a:t>
            </a:r>
          </a:p>
        </p:txBody>
      </p:sp>
      <p:sp>
        <p:nvSpPr>
          <p:cNvPr id="9" name="Rectangle 8">
            <a:extLst>
              <a:ext uri="{FF2B5EF4-FFF2-40B4-BE49-F238E27FC236}">
                <a16:creationId xmlns:a16="http://schemas.microsoft.com/office/drawing/2014/main" id="{E6CBADA7-0F44-4ACF-8007-9512BC89B9D5}"/>
              </a:ext>
            </a:extLst>
          </p:cNvPr>
          <p:cNvSpPr/>
          <p:nvPr/>
        </p:nvSpPr>
        <p:spPr>
          <a:xfrm>
            <a:off x="7230489" y="4160357"/>
            <a:ext cx="1061932" cy="369332"/>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E956D3E-70BE-4663-A0A5-78AE0E077335}"/>
              </a:ext>
            </a:extLst>
          </p:cNvPr>
          <p:cNvSpPr/>
          <p:nvPr/>
        </p:nvSpPr>
        <p:spPr>
          <a:xfrm>
            <a:off x="10858415" y="3184694"/>
            <a:ext cx="106193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Random Forest</a:t>
            </a:r>
          </a:p>
        </p:txBody>
      </p:sp>
      <p:sp>
        <p:nvSpPr>
          <p:cNvPr id="13" name="Rectangle 12">
            <a:extLst>
              <a:ext uri="{FF2B5EF4-FFF2-40B4-BE49-F238E27FC236}">
                <a16:creationId xmlns:a16="http://schemas.microsoft.com/office/drawing/2014/main" id="{CA33DD09-20F3-4B4D-94B7-582130A2E0C6}"/>
              </a:ext>
            </a:extLst>
          </p:cNvPr>
          <p:cNvSpPr/>
          <p:nvPr/>
        </p:nvSpPr>
        <p:spPr>
          <a:xfrm>
            <a:off x="9245642" y="4145967"/>
            <a:ext cx="1061932" cy="261610"/>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95%</a:t>
            </a:r>
          </a:p>
        </p:txBody>
      </p:sp>
    </p:spTree>
    <p:extLst>
      <p:ext uri="{BB962C8B-B14F-4D97-AF65-F5344CB8AC3E}">
        <p14:creationId xmlns:p14="http://schemas.microsoft.com/office/powerpoint/2010/main" val="112301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DC-84DD-4CE4-838E-3CBC486882A1}"/>
              </a:ext>
            </a:extLst>
          </p:cNvPr>
          <p:cNvSpPr>
            <a:spLocks noGrp="1"/>
          </p:cNvSpPr>
          <p:nvPr>
            <p:ph type="title"/>
          </p:nvPr>
        </p:nvSpPr>
        <p:spPr>
          <a:xfrm>
            <a:off x="838200" y="881656"/>
            <a:ext cx="10515600" cy="528335"/>
          </a:xfrm>
        </p:spPr>
        <p:txBody>
          <a:bodyPr>
            <a:normAutofit fontScale="90000"/>
          </a:bodyPr>
          <a:lstStyle/>
          <a:p>
            <a:r>
              <a:rPr lang="en-US" dirty="0">
                <a:latin typeface="Times New Roman" panose="02020603050405020304" pitchFamily="18" charset="0"/>
                <a:cs typeface="Times New Roman" panose="02020603050405020304" pitchFamily="18" charset="0"/>
              </a:rPr>
              <a:t>ML Approach</a:t>
            </a:r>
          </a:p>
        </p:txBody>
      </p:sp>
      <p:sp>
        <p:nvSpPr>
          <p:cNvPr id="3" name="Content Placeholder 2">
            <a:extLst>
              <a:ext uri="{FF2B5EF4-FFF2-40B4-BE49-F238E27FC236}">
                <a16:creationId xmlns:a16="http://schemas.microsoft.com/office/drawing/2014/main" id="{501D6689-7FF9-4FCC-9C1E-0E0A50683538}"/>
              </a:ext>
            </a:extLst>
          </p:cNvPr>
          <p:cNvSpPr>
            <a:spLocks noGrp="1"/>
          </p:cNvSpPr>
          <p:nvPr>
            <p:ph idx="1"/>
          </p:nvPr>
        </p:nvSpPr>
        <p:spPr>
          <a:xfrm>
            <a:off x="703862" y="1615398"/>
            <a:ext cx="10515600" cy="4351338"/>
          </a:xfrm>
        </p:spPr>
        <p:txBody>
          <a:bodyPr/>
          <a:lstStyle/>
          <a:p>
            <a:r>
              <a:rPr lang="en-US" sz="1800" dirty="0">
                <a:latin typeface="Times New Roman" panose="02020603050405020304" pitchFamily="18" charset="0"/>
                <a:cs typeface="Times New Roman" panose="02020603050405020304" pitchFamily="18" charset="0"/>
              </a:rPr>
              <a:t>Multiclass Classification problem (# Rating classes = 5)</a:t>
            </a:r>
          </a:p>
          <a:p>
            <a:r>
              <a:rPr lang="en-US" sz="1800" dirty="0">
                <a:latin typeface="Times New Roman" panose="02020603050405020304" pitchFamily="18" charset="0"/>
                <a:cs typeface="Times New Roman" panose="02020603050405020304" pitchFamily="18" charset="0"/>
              </a:rPr>
              <a:t>Data Normalization has been performed by min-max scaling on the predictor variables.</a:t>
            </a:r>
          </a:p>
          <a:p>
            <a:r>
              <a:rPr lang="en-US" sz="1800" dirty="0">
                <a:latin typeface="Times New Roman" panose="02020603050405020304" pitchFamily="18" charset="0"/>
                <a:cs typeface="Times New Roman" panose="02020603050405020304" pitchFamily="18" charset="0"/>
              </a:rPr>
              <a:t>Train and test set divided into ratio of 75:25.</a:t>
            </a:r>
          </a:p>
          <a:p>
            <a:endParaRPr lang="en-US" dirty="0"/>
          </a:p>
        </p:txBody>
      </p:sp>
      <p:pic>
        <p:nvPicPr>
          <p:cNvPr id="4" name="Picture 3">
            <a:extLst>
              <a:ext uri="{FF2B5EF4-FFF2-40B4-BE49-F238E27FC236}">
                <a16:creationId xmlns:a16="http://schemas.microsoft.com/office/drawing/2014/main" id="{CB4225BD-8A23-4DBB-8C94-5E03A341615C}"/>
              </a:ext>
            </a:extLst>
          </p:cNvPr>
          <p:cNvPicPr>
            <a:picLocks noChangeAspect="1"/>
          </p:cNvPicPr>
          <p:nvPr/>
        </p:nvPicPr>
        <p:blipFill>
          <a:blip r:embed="rId2"/>
          <a:stretch>
            <a:fillRect/>
          </a:stretch>
        </p:blipFill>
        <p:spPr>
          <a:xfrm>
            <a:off x="325731" y="2791420"/>
            <a:ext cx="3944899" cy="2327989"/>
          </a:xfrm>
          <a:prstGeom prst="rect">
            <a:avLst/>
          </a:prstGeom>
        </p:spPr>
      </p:pic>
      <p:pic>
        <p:nvPicPr>
          <p:cNvPr id="5" name="Picture 4">
            <a:extLst>
              <a:ext uri="{FF2B5EF4-FFF2-40B4-BE49-F238E27FC236}">
                <a16:creationId xmlns:a16="http://schemas.microsoft.com/office/drawing/2014/main" id="{D738A748-CA17-48F6-B536-D83E0C238C13}"/>
              </a:ext>
            </a:extLst>
          </p:cNvPr>
          <p:cNvPicPr>
            <a:picLocks noChangeAspect="1"/>
          </p:cNvPicPr>
          <p:nvPr/>
        </p:nvPicPr>
        <p:blipFill>
          <a:blip r:embed="rId3"/>
          <a:stretch>
            <a:fillRect/>
          </a:stretch>
        </p:blipFill>
        <p:spPr>
          <a:xfrm>
            <a:off x="4293897" y="3013430"/>
            <a:ext cx="3823039" cy="2308403"/>
          </a:xfrm>
          <a:prstGeom prst="rect">
            <a:avLst/>
          </a:prstGeom>
        </p:spPr>
      </p:pic>
      <p:sp>
        <p:nvSpPr>
          <p:cNvPr id="7" name="Rectangle 6">
            <a:extLst>
              <a:ext uri="{FF2B5EF4-FFF2-40B4-BE49-F238E27FC236}">
                <a16:creationId xmlns:a16="http://schemas.microsoft.com/office/drawing/2014/main" id="{C0D2D635-3B67-47A6-B557-1C848E4D935A}"/>
              </a:ext>
            </a:extLst>
          </p:cNvPr>
          <p:cNvSpPr/>
          <p:nvPr/>
        </p:nvSpPr>
        <p:spPr>
          <a:xfrm>
            <a:off x="936708" y="5125320"/>
            <a:ext cx="272294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Accuracy vs. #tress in RF</a:t>
            </a:r>
          </a:p>
        </p:txBody>
      </p:sp>
      <p:sp>
        <p:nvSpPr>
          <p:cNvPr id="8" name="Rectangle 7">
            <a:extLst>
              <a:ext uri="{FF2B5EF4-FFF2-40B4-BE49-F238E27FC236}">
                <a16:creationId xmlns:a16="http://schemas.microsoft.com/office/drawing/2014/main" id="{2207EC81-7C29-417A-B908-368E980C0C77}"/>
              </a:ext>
            </a:extLst>
          </p:cNvPr>
          <p:cNvSpPr/>
          <p:nvPr/>
        </p:nvSpPr>
        <p:spPr>
          <a:xfrm>
            <a:off x="4802528" y="5327744"/>
            <a:ext cx="316259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Error vs. #neighbors in KNN</a:t>
            </a:r>
          </a:p>
        </p:txBody>
      </p:sp>
      <p:sp>
        <p:nvSpPr>
          <p:cNvPr id="9" name="Rectangle 8">
            <a:extLst>
              <a:ext uri="{FF2B5EF4-FFF2-40B4-BE49-F238E27FC236}">
                <a16:creationId xmlns:a16="http://schemas.microsoft.com/office/drawing/2014/main" id="{5383965E-92BF-4192-8174-066E3A3815DD}"/>
              </a:ext>
            </a:extLst>
          </p:cNvPr>
          <p:cNvSpPr/>
          <p:nvPr/>
        </p:nvSpPr>
        <p:spPr>
          <a:xfrm>
            <a:off x="8882126" y="6064318"/>
            <a:ext cx="277273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Loss vs. </a:t>
            </a:r>
            <a:r>
              <a:rPr lang="en-US" dirty="0" err="1">
                <a:latin typeface="Times New Roman" panose="02020603050405020304" pitchFamily="18" charset="0"/>
                <a:cs typeface="Times New Roman" panose="02020603050405020304" pitchFamily="18" charset="0"/>
              </a:rPr>
              <a:t>lr</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A83E2FC5-240E-4C50-97DC-CA2DE7590FEE}"/>
              </a:ext>
            </a:extLst>
          </p:cNvPr>
          <p:cNvGraphicFramePr>
            <a:graphicFrameLocks noGrp="1"/>
          </p:cNvGraphicFramePr>
          <p:nvPr>
            <p:extLst>
              <p:ext uri="{D42A27DB-BD31-4B8C-83A1-F6EECF244321}">
                <p14:modId xmlns:p14="http://schemas.microsoft.com/office/powerpoint/2010/main" val="1939909274"/>
              </p:ext>
            </p:extLst>
          </p:nvPr>
        </p:nvGraphicFramePr>
        <p:xfrm>
          <a:off x="9430876" y="582089"/>
          <a:ext cx="1675238" cy="2966720"/>
        </p:xfrm>
        <a:graphic>
          <a:graphicData uri="http://schemas.openxmlformats.org/drawingml/2006/table">
            <a:tbl>
              <a:tblPr firstRow="1" bandRow="1">
                <a:tableStyleId>{616DA210-FB5B-4158-B5E0-FEB733F419BA}</a:tableStyleId>
              </a:tblPr>
              <a:tblGrid>
                <a:gridCol w="1675238">
                  <a:extLst>
                    <a:ext uri="{9D8B030D-6E8A-4147-A177-3AD203B41FA5}">
                      <a16:colId xmlns:a16="http://schemas.microsoft.com/office/drawing/2014/main" val="3728365415"/>
                    </a:ext>
                  </a:extLst>
                </a:gridCol>
              </a:tblGrid>
              <a:tr h="370840">
                <a:tc>
                  <a:txBody>
                    <a:bodyPr/>
                    <a:lstStyle/>
                    <a:p>
                      <a:pPr algn="ctr"/>
                      <a:r>
                        <a:rPr lang="en-US" dirty="0">
                          <a:solidFill>
                            <a:srgbClr val="0070C0"/>
                          </a:solidFill>
                          <a:latin typeface="Times New Roman" panose="02020603050405020304" pitchFamily="18" charset="0"/>
                          <a:cs typeface="Times New Roman" panose="02020603050405020304" pitchFamily="18" charset="0"/>
                        </a:rPr>
                        <a:t>Algorithms</a:t>
                      </a:r>
                    </a:p>
                  </a:txBody>
                  <a:tcPr anchor="ctr"/>
                </a:tc>
                <a:extLst>
                  <a:ext uri="{0D108BD9-81ED-4DB2-BD59-A6C34878D82A}">
                    <a16:rowId xmlns:a16="http://schemas.microsoft.com/office/drawing/2014/main" val="2401613914"/>
                  </a:ext>
                </a:extLst>
              </a:tr>
              <a:tr h="370840">
                <a:tc>
                  <a:txBody>
                    <a:bodyPr/>
                    <a:lstStyle/>
                    <a:p>
                      <a:pPr algn="ctr"/>
                      <a:r>
                        <a:rPr lang="en-US" dirty="0">
                          <a:latin typeface="Times New Roman" panose="02020603050405020304" pitchFamily="18" charset="0"/>
                          <a:cs typeface="Times New Roman" panose="02020603050405020304" pitchFamily="18" charset="0"/>
                        </a:rPr>
                        <a:t>Random Forest</a:t>
                      </a:r>
                    </a:p>
                  </a:txBody>
                  <a:tcPr anchor="ctr"/>
                </a:tc>
                <a:extLst>
                  <a:ext uri="{0D108BD9-81ED-4DB2-BD59-A6C34878D82A}">
                    <a16:rowId xmlns:a16="http://schemas.microsoft.com/office/drawing/2014/main" val="2166972857"/>
                  </a:ext>
                </a:extLst>
              </a:tr>
              <a:tr h="370840">
                <a:tc>
                  <a:txBody>
                    <a:bodyPr/>
                    <a:lstStyle/>
                    <a:p>
                      <a:pPr algn="ct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93641267"/>
                  </a:ext>
                </a:extLst>
              </a:tr>
              <a:tr h="370840">
                <a:tc>
                  <a:txBody>
                    <a:bodyPr/>
                    <a:lstStyle/>
                    <a:p>
                      <a:pPr algn="ctr"/>
                      <a:r>
                        <a:rPr lang="en-US" dirty="0">
                          <a:latin typeface="Times New Roman" panose="02020603050405020304" pitchFamily="18" charset="0"/>
                          <a:cs typeface="Times New Roman" panose="02020603050405020304" pitchFamily="18" charset="0"/>
                        </a:rPr>
                        <a:t>Decision Tree</a:t>
                      </a:r>
                    </a:p>
                  </a:txBody>
                  <a:tcPr anchor="ctr"/>
                </a:tc>
                <a:extLst>
                  <a:ext uri="{0D108BD9-81ED-4DB2-BD59-A6C34878D82A}">
                    <a16:rowId xmlns:a16="http://schemas.microsoft.com/office/drawing/2014/main" val="3358808513"/>
                  </a:ext>
                </a:extLst>
              </a:tr>
              <a:tr h="370840">
                <a:tc>
                  <a:txBody>
                    <a:bodyPr/>
                    <a:lstStyle/>
                    <a:p>
                      <a:pPr algn="ctr"/>
                      <a:r>
                        <a:rPr lang="en-US" dirty="0">
                          <a:latin typeface="Times New Roman" panose="02020603050405020304" pitchFamily="18" charset="0"/>
                          <a:cs typeface="Times New Roman" panose="02020603050405020304" pitchFamily="18" charset="0"/>
                        </a:rPr>
                        <a:t>KNN, k=1</a:t>
                      </a:r>
                    </a:p>
                  </a:txBody>
                  <a:tcPr anchor="ctr"/>
                </a:tc>
                <a:extLst>
                  <a:ext uri="{0D108BD9-81ED-4DB2-BD59-A6C34878D82A}">
                    <a16:rowId xmlns:a16="http://schemas.microsoft.com/office/drawing/2014/main" val="3658334828"/>
                  </a:ext>
                </a:extLst>
              </a:tr>
              <a:tr h="370840">
                <a:tc>
                  <a:txBody>
                    <a:bodyPr/>
                    <a:lstStyle/>
                    <a:p>
                      <a:pPr algn="ctr"/>
                      <a:r>
                        <a:rPr lang="en-US" dirty="0">
                          <a:latin typeface="Times New Roman" panose="02020603050405020304" pitchFamily="18" charset="0"/>
                          <a:cs typeface="Times New Roman" panose="02020603050405020304" pitchFamily="18" charset="0"/>
                        </a:rPr>
                        <a:t>AdaBoost</a:t>
                      </a:r>
                    </a:p>
                  </a:txBody>
                  <a:tcPr anchor="ctr"/>
                </a:tc>
                <a:extLst>
                  <a:ext uri="{0D108BD9-81ED-4DB2-BD59-A6C34878D82A}">
                    <a16:rowId xmlns:a16="http://schemas.microsoft.com/office/drawing/2014/main" val="2528303649"/>
                  </a:ext>
                </a:extLst>
              </a:tr>
              <a:tr h="370840">
                <a:tc>
                  <a:txBody>
                    <a:bodyPr/>
                    <a:lstStyle/>
                    <a:p>
                      <a:pPr algn="ctr"/>
                      <a:r>
                        <a:rPr lang="en-US" dirty="0">
                          <a:latin typeface="Times New Roman" panose="02020603050405020304" pitchFamily="18" charset="0"/>
                          <a:cs typeface="Times New Roman" panose="02020603050405020304" pitchFamily="18" charset="0"/>
                        </a:rPr>
                        <a:t>Bagging</a:t>
                      </a:r>
                    </a:p>
                  </a:txBody>
                  <a:tcPr anchor="ctr"/>
                </a:tc>
                <a:extLst>
                  <a:ext uri="{0D108BD9-81ED-4DB2-BD59-A6C34878D82A}">
                    <a16:rowId xmlns:a16="http://schemas.microsoft.com/office/drawing/2014/main" val="3326079191"/>
                  </a:ext>
                </a:extLst>
              </a:tr>
              <a:tr h="370840">
                <a:tc>
                  <a:txBody>
                    <a:bodyPr/>
                    <a:lstStyle/>
                    <a:p>
                      <a:pPr algn="ctr"/>
                      <a:r>
                        <a:rPr lang="en-US" dirty="0">
                          <a:latin typeface="Times New Roman" panose="02020603050405020304" pitchFamily="18" charset="0"/>
                          <a:cs typeface="Times New Roman" panose="02020603050405020304" pitchFamily="18" charset="0"/>
                        </a:rPr>
                        <a:t>SVM</a:t>
                      </a:r>
                    </a:p>
                  </a:txBody>
                  <a:tcPr anchor="ctr"/>
                </a:tc>
                <a:extLst>
                  <a:ext uri="{0D108BD9-81ED-4DB2-BD59-A6C34878D82A}">
                    <a16:rowId xmlns:a16="http://schemas.microsoft.com/office/drawing/2014/main" val="201847226"/>
                  </a:ext>
                </a:extLst>
              </a:tr>
            </a:tbl>
          </a:graphicData>
        </a:graphic>
      </p:graphicFrame>
      <p:pic>
        <p:nvPicPr>
          <p:cNvPr id="14" name="Picture 13">
            <a:extLst>
              <a:ext uri="{FF2B5EF4-FFF2-40B4-BE49-F238E27FC236}">
                <a16:creationId xmlns:a16="http://schemas.microsoft.com/office/drawing/2014/main" id="{7B466734-461E-40E2-89EC-F0E1F6AAB3EB}"/>
              </a:ext>
            </a:extLst>
          </p:cNvPr>
          <p:cNvPicPr>
            <a:picLocks noChangeAspect="1"/>
          </p:cNvPicPr>
          <p:nvPr/>
        </p:nvPicPr>
        <p:blipFill>
          <a:blip r:embed="rId4"/>
          <a:stretch>
            <a:fillRect/>
          </a:stretch>
        </p:blipFill>
        <p:spPr>
          <a:xfrm>
            <a:off x="8418001" y="3646391"/>
            <a:ext cx="2935799" cy="2447322"/>
          </a:xfrm>
          <a:prstGeom prst="rect">
            <a:avLst/>
          </a:prstGeom>
        </p:spPr>
      </p:pic>
    </p:spTree>
    <p:extLst>
      <p:ext uri="{BB962C8B-B14F-4D97-AF65-F5344CB8AC3E}">
        <p14:creationId xmlns:p14="http://schemas.microsoft.com/office/powerpoint/2010/main" val="351488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3E563-136E-4B15-B24C-9985F7B84A61}"/>
              </a:ext>
            </a:extLst>
          </p:cNvPr>
          <p:cNvPicPr>
            <a:picLocks noChangeAspect="1"/>
          </p:cNvPicPr>
          <p:nvPr/>
        </p:nvPicPr>
        <p:blipFill>
          <a:blip r:embed="rId2"/>
          <a:stretch>
            <a:fillRect/>
          </a:stretch>
        </p:blipFill>
        <p:spPr>
          <a:xfrm>
            <a:off x="312982" y="594695"/>
            <a:ext cx="5618106" cy="1592487"/>
          </a:xfrm>
          <a:prstGeom prst="rect">
            <a:avLst/>
          </a:prstGeom>
        </p:spPr>
      </p:pic>
      <p:sp>
        <p:nvSpPr>
          <p:cNvPr id="7" name="Rectangle 6">
            <a:extLst>
              <a:ext uri="{FF2B5EF4-FFF2-40B4-BE49-F238E27FC236}">
                <a16:creationId xmlns:a16="http://schemas.microsoft.com/office/drawing/2014/main" id="{08D65A01-572B-406F-83D8-1F8F0FD3EB5C}"/>
              </a:ext>
            </a:extLst>
          </p:cNvPr>
          <p:cNvSpPr/>
          <p:nvPr/>
        </p:nvSpPr>
        <p:spPr>
          <a:xfrm>
            <a:off x="312982" y="63624"/>
            <a:ext cx="5268834" cy="369332"/>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Confusion Matrix from Radial Kernel (SVM)</a:t>
            </a:r>
            <a:endParaRPr lang="en-US" b="0" dirty="0">
              <a:solidFill>
                <a:srgbClr val="000000"/>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9FBC55A-5CD2-4C1F-A05B-0353C64D4CF3}"/>
              </a:ext>
            </a:extLst>
          </p:cNvPr>
          <p:cNvSpPr/>
          <p:nvPr/>
        </p:nvSpPr>
        <p:spPr>
          <a:xfrm>
            <a:off x="4883657" y="2348921"/>
            <a:ext cx="1786901" cy="2031325"/>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ROC-AUC and Precision vs. Recall Curve from Linear SVM Classifier for Multiclass Classification</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5E0D8F-C7A4-41FE-84EA-8EA86F75E2FD}"/>
              </a:ext>
            </a:extLst>
          </p:cNvPr>
          <p:cNvPicPr>
            <a:picLocks noChangeAspect="1"/>
          </p:cNvPicPr>
          <p:nvPr/>
        </p:nvPicPr>
        <p:blipFill>
          <a:blip r:embed="rId3"/>
          <a:stretch>
            <a:fillRect/>
          </a:stretch>
        </p:blipFill>
        <p:spPr>
          <a:xfrm>
            <a:off x="6096000" y="594695"/>
            <a:ext cx="5386351" cy="1592487"/>
          </a:xfrm>
          <a:prstGeom prst="rect">
            <a:avLst/>
          </a:prstGeom>
        </p:spPr>
      </p:pic>
      <p:sp>
        <p:nvSpPr>
          <p:cNvPr id="12" name="Rectangle 11">
            <a:extLst>
              <a:ext uri="{FF2B5EF4-FFF2-40B4-BE49-F238E27FC236}">
                <a16:creationId xmlns:a16="http://schemas.microsoft.com/office/drawing/2014/main" id="{135B8325-48A9-42FB-AA22-7E8F64E402A0}"/>
              </a:ext>
            </a:extLst>
          </p:cNvPr>
          <p:cNvSpPr/>
          <p:nvPr/>
        </p:nvSpPr>
        <p:spPr>
          <a:xfrm>
            <a:off x="6096000" y="139818"/>
            <a:ext cx="5268834" cy="369332"/>
          </a:xfrm>
          <a:prstGeom prst="rect">
            <a:avLst/>
          </a:prstGeom>
        </p:spPr>
        <p:txBody>
          <a:bodyPr wrap="square">
            <a:spAutoFit/>
          </a:bodyPr>
          <a:lstStyle/>
          <a:p>
            <a:r>
              <a:rPr lang="en-US" b="0" dirty="0">
                <a:solidFill>
                  <a:srgbClr val="008000"/>
                </a:solidFill>
                <a:effectLst/>
                <a:latin typeface="Times New Roman" panose="02020603050405020304" pitchFamily="18" charset="0"/>
                <a:cs typeface="Times New Roman" panose="02020603050405020304" pitchFamily="18" charset="0"/>
              </a:rPr>
              <a:t>Confusion Matrix from </a:t>
            </a:r>
            <a:r>
              <a:rPr lang="en-US" b="0" dirty="0" err="1">
                <a:solidFill>
                  <a:srgbClr val="008000"/>
                </a:solidFill>
                <a:effectLst/>
                <a:latin typeface="Times New Roman" panose="02020603050405020304" pitchFamily="18" charset="0"/>
                <a:cs typeface="Times New Roman" panose="02020603050405020304" pitchFamily="18" charset="0"/>
              </a:rPr>
              <a:t>XGBoost</a:t>
            </a:r>
            <a:endParaRPr lang="en-US" b="0" dirty="0">
              <a:solidFill>
                <a:srgbClr val="000000"/>
              </a:solidFill>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A2A8AB5-6E48-4248-A089-1488F36B6D2B}"/>
              </a:ext>
            </a:extLst>
          </p:cNvPr>
          <p:cNvPicPr>
            <a:picLocks noChangeAspect="1"/>
          </p:cNvPicPr>
          <p:nvPr/>
        </p:nvPicPr>
        <p:blipFill>
          <a:blip r:embed="rId4"/>
          <a:stretch>
            <a:fillRect/>
          </a:stretch>
        </p:blipFill>
        <p:spPr>
          <a:xfrm>
            <a:off x="6828651" y="2246113"/>
            <a:ext cx="4653700" cy="4472069"/>
          </a:xfrm>
          <a:prstGeom prst="rect">
            <a:avLst/>
          </a:prstGeom>
        </p:spPr>
      </p:pic>
      <p:pic>
        <p:nvPicPr>
          <p:cNvPr id="14" name="Picture 13">
            <a:extLst>
              <a:ext uri="{FF2B5EF4-FFF2-40B4-BE49-F238E27FC236}">
                <a16:creationId xmlns:a16="http://schemas.microsoft.com/office/drawing/2014/main" id="{ED3697C9-2945-4034-B7B7-8B7C78187EB5}"/>
              </a:ext>
            </a:extLst>
          </p:cNvPr>
          <p:cNvPicPr>
            <a:picLocks noChangeAspect="1"/>
          </p:cNvPicPr>
          <p:nvPr/>
        </p:nvPicPr>
        <p:blipFill>
          <a:blip r:embed="rId5"/>
          <a:stretch>
            <a:fillRect/>
          </a:stretch>
        </p:blipFill>
        <p:spPr>
          <a:xfrm>
            <a:off x="66900" y="2270658"/>
            <a:ext cx="4721693" cy="4523718"/>
          </a:xfrm>
          <a:prstGeom prst="rect">
            <a:avLst/>
          </a:prstGeom>
        </p:spPr>
      </p:pic>
      <p:pic>
        <p:nvPicPr>
          <p:cNvPr id="15" name="Picture 14">
            <a:extLst>
              <a:ext uri="{FF2B5EF4-FFF2-40B4-BE49-F238E27FC236}">
                <a16:creationId xmlns:a16="http://schemas.microsoft.com/office/drawing/2014/main" id="{0BC8DBE3-0D41-4C16-8479-632EB1214F0F}"/>
              </a:ext>
            </a:extLst>
          </p:cNvPr>
          <p:cNvPicPr>
            <a:picLocks noChangeAspect="1"/>
          </p:cNvPicPr>
          <p:nvPr/>
        </p:nvPicPr>
        <p:blipFill>
          <a:blip r:embed="rId6"/>
          <a:stretch>
            <a:fillRect/>
          </a:stretch>
        </p:blipFill>
        <p:spPr>
          <a:xfrm>
            <a:off x="2727527" y="5647168"/>
            <a:ext cx="622332" cy="673135"/>
          </a:xfrm>
          <a:prstGeom prst="rect">
            <a:avLst/>
          </a:prstGeom>
        </p:spPr>
      </p:pic>
    </p:spTree>
    <p:extLst>
      <p:ext uri="{BB962C8B-B14F-4D97-AF65-F5344CB8AC3E}">
        <p14:creationId xmlns:p14="http://schemas.microsoft.com/office/powerpoint/2010/main" val="323903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CD9D989-E164-4894-A1B0-C5A417701156}"/>
              </a:ext>
            </a:extLst>
          </p:cNvPr>
          <p:cNvGraphicFramePr>
            <a:graphicFrameLocks noGrp="1"/>
          </p:cNvGraphicFramePr>
          <p:nvPr>
            <p:extLst>
              <p:ext uri="{D42A27DB-BD31-4B8C-83A1-F6EECF244321}">
                <p14:modId xmlns:p14="http://schemas.microsoft.com/office/powerpoint/2010/main" val="167967374"/>
              </p:ext>
            </p:extLst>
          </p:nvPr>
        </p:nvGraphicFramePr>
        <p:xfrm>
          <a:off x="558412" y="650898"/>
          <a:ext cx="10916960" cy="4820920"/>
        </p:xfrm>
        <a:graphic>
          <a:graphicData uri="http://schemas.openxmlformats.org/drawingml/2006/table">
            <a:tbl>
              <a:tblPr firstRow="1" bandRow="1">
                <a:tableStyleId>{616DA210-FB5B-4158-B5E0-FEB733F419BA}</a:tableStyleId>
              </a:tblPr>
              <a:tblGrid>
                <a:gridCol w="649154">
                  <a:extLst>
                    <a:ext uri="{9D8B030D-6E8A-4147-A177-3AD203B41FA5}">
                      <a16:colId xmlns:a16="http://schemas.microsoft.com/office/drawing/2014/main" val="860792798"/>
                    </a:ext>
                  </a:extLst>
                </a:gridCol>
                <a:gridCol w="1026084">
                  <a:extLst>
                    <a:ext uri="{9D8B030D-6E8A-4147-A177-3AD203B41FA5}">
                      <a16:colId xmlns:a16="http://schemas.microsoft.com/office/drawing/2014/main" val="3930769621"/>
                    </a:ext>
                  </a:extLst>
                </a:gridCol>
                <a:gridCol w="1403011">
                  <a:extLst>
                    <a:ext uri="{9D8B030D-6E8A-4147-A177-3AD203B41FA5}">
                      <a16:colId xmlns:a16="http://schemas.microsoft.com/office/drawing/2014/main" val="3427158117"/>
                    </a:ext>
                  </a:extLst>
                </a:gridCol>
                <a:gridCol w="1047023">
                  <a:extLst>
                    <a:ext uri="{9D8B030D-6E8A-4147-A177-3AD203B41FA5}">
                      <a16:colId xmlns:a16="http://schemas.microsoft.com/office/drawing/2014/main" val="1446669196"/>
                    </a:ext>
                  </a:extLst>
                </a:gridCol>
                <a:gridCol w="1047023">
                  <a:extLst>
                    <a:ext uri="{9D8B030D-6E8A-4147-A177-3AD203B41FA5}">
                      <a16:colId xmlns:a16="http://schemas.microsoft.com/office/drawing/2014/main" val="3502110972"/>
                    </a:ext>
                  </a:extLst>
                </a:gridCol>
                <a:gridCol w="1088903">
                  <a:extLst>
                    <a:ext uri="{9D8B030D-6E8A-4147-A177-3AD203B41FA5}">
                      <a16:colId xmlns:a16="http://schemas.microsoft.com/office/drawing/2014/main" val="992027057"/>
                    </a:ext>
                  </a:extLst>
                </a:gridCol>
                <a:gridCol w="1312269">
                  <a:extLst>
                    <a:ext uri="{9D8B030D-6E8A-4147-A177-3AD203B41FA5}">
                      <a16:colId xmlns:a16="http://schemas.microsoft.com/office/drawing/2014/main" val="503671801"/>
                    </a:ext>
                  </a:extLst>
                </a:gridCol>
                <a:gridCol w="1060983">
                  <a:extLst>
                    <a:ext uri="{9D8B030D-6E8A-4147-A177-3AD203B41FA5}">
                      <a16:colId xmlns:a16="http://schemas.microsoft.com/office/drawing/2014/main" val="1241501588"/>
                    </a:ext>
                  </a:extLst>
                </a:gridCol>
                <a:gridCol w="900440">
                  <a:extLst>
                    <a:ext uri="{9D8B030D-6E8A-4147-A177-3AD203B41FA5}">
                      <a16:colId xmlns:a16="http://schemas.microsoft.com/office/drawing/2014/main" val="4212087930"/>
                    </a:ext>
                  </a:extLst>
                </a:gridCol>
                <a:gridCol w="1382070">
                  <a:extLst>
                    <a:ext uri="{9D8B030D-6E8A-4147-A177-3AD203B41FA5}">
                      <a16:colId xmlns:a16="http://schemas.microsoft.com/office/drawing/2014/main" val="493445167"/>
                    </a:ext>
                  </a:extLst>
                </a:gridCol>
              </a:tblGrid>
              <a:tr h="370840">
                <a:tc rowSpan="3" gridSpan="2">
                  <a:txBody>
                    <a:bodyPr/>
                    <a:lstStyle/>
                    <a:p>
                      <a:pPr algn="ctr"/>
                      <a:r>
                        <a:rPr lang="en-US" dirty="0">
                          <a:latin typeface="Times New Roman" panose="02020603050405020304" pitchFamily="18" charset="0"/>
                          <a:cs typeface="Times New Roman" panose="02020603050405020304" pitchFamily="18" charset="0"/>
                        </a:rPr>
                        <a:t>Algorithms</a:t>
                      </a:r>
                    </a:p>
                  </a:txBody>
                  <a:tcPr anchor="ctr"/>
                </a:tc>
                <a:tc rowSpan="3" hMerge="1">
                  <a:txBody>
                    <a:bodyPr/>
                    <a:lstStyle/>
                    <a:p>
                      <a:endParaRPr lang="en-US"/>
                    </a:p>
                  </a:txBody>
                  <a:tcPr/>
                </a:tc>
                <a:tc gridSpan="8">
                  <a:txBody>
                    <a:bodyPr/>
                    <a:lstStyle/>
                    <a:p>
                      <a:pPr algn="ctr"/>
                      <a:r>
                        <a:rPr lang="en-US" dirty="0">
                          <a:latin typeface="Times New Roman" panose="02020603050405020304" pitchFamily="18" charset="0"/>
                          <a:cs typeface="Times New Roman" panose="02020603050405020304" pitchFamily="18" charset="0"/>
                        </a:rPr>
                        <a:t>Accuracy Matrices in %</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979860"/>
                  </a:ext>
                </a:extLst>
              </a:tr>
              <a:tr h="370840">
                <a:tc gridSpan="2"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tc hMerge="1" vMerge="1">
                  <a:txBody>
                    <a:bodyPr/>
                    <a:lstStyle/>
                    <a:p>
                      <a:endParaRPr lang="en-US"/>
                    </a:p>
                  </a:txBody>
                  <a:tcPr/>
                </a:tc>
                <a:tc gridSpan="4">
                  <a:txBody>
                    <a:bodyPr/>
                    <a:lstStyle/>
                    <a:p>
                      <a:pPr algn="ctr"/>
                      <a:r>
                        <a:rPr lang="en-US" dirty="0">
                          <a:latin typeface="Times New Roman" panose="02020603050405020304" pitchFamily="18" charset="0"/>
                          <a:cs typeface="Times New Roman" panose="02020603050405020304" pitchFamily="18" charset="0"/>
                        </a:rPr>
                        <a:t>Train Set </a:t>
                      </a:r>
                    </a:p>
                  </a:txBody>
                  <a:tcPr anchor="ctr"/>
                </a:tc>
                <a:tc hMerge="1">
                  <a:txBody>
                    <a:bodyPr/>
                    <a:lstStyle/>
                    <a:p>
                      <a:endParaRPr lang="en-US"/>
                    </a:p>
                  </a:txBody>
                  <a:tcPr/>
                </a:tc>
                <a:tc hMerge="1">
                  <a:txBody>
                    <a:bodyPr/>
                    <a:lstStyle/>
                    <a:p>
                      <a:endParaRPr lang="en-US"/>
                    </a:p>
                  </a:txBody>
                  <a:tcPr/>
                </a:tc>
                <a:tc hMerge="1">
                  <a:txBody>
                    <a:bodyPr/>
                    <a:lstStyle/>
                    <a:p>
                      <a:endParaRPr lang="en-US" dirty="0"/>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Test Set</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tc hMerge="1">
                  <a:txBody>
                    <a:bodyPr/>
                    <a:lstStyle/>
                    <a:p>
                      <a:pPr algn="ctr"/>
                      <a:endParaRPr lang="en-US" dirty="0"/>
                    </a:p>
                  </a:txBody>
                  <a:tcPr/>
                </a:tc>
                <a:extLst>
                  <a:ext uri="{0D108BD9-81ED-4DB2-BD59-A6C34878D82A}">
                    <a16:rowId xmlns:a16="http://schemas.microsoft.com/office/drawing/2014/main" val="4122250371"/>
                  </a:ext>
                </a:extLst>
              </a:tr>
              <a:tr h="370840">
                <a:tc gridSpan="2" vMerge="1">
                  <a:txBody>
                    <a:bodyPr/>
                    <a:lstStyle/>
                    <a:p>
                      <a:pPr algn="ctr"/>
                      <a:endParaRPr lang="en-US" dirty="0"/>
                    </a:p>
                  </a:txBody>
                  <a:tcPr/>
                </a:tc>
                <a:tc hMerge="1" v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Accuracy</a:t>
                      </a:r>
                    </a:p>
                  </a:txBody>
                  <a:tcPr anchor="ctr"/>
                </a:tc>
                <a:tc>
                  <a:txBody>
                    <a:bodyPr/>
                    <a:lstStyle/>
                    <a:p>
                      <a:pPr algn="ctr"/>
                      <a:r>
                        <a:rPr lang="en-US" dirty="0">
                          <a:latin typeface="Times New Roman" panose="02020603050405020304" pitchFamily="18" charset="0"/>
                          <a:cs typeface="Times New Roman" panose="02020603050405020304" pitchFamily="18" charset="0"/>
                        </a:rPr>
                        <a:t>Precision</a:t>
                      </a:r>
                    </a:p>
                  </a:txBody>
                  <a:tcPr anchor="ctr"/>
                </a:tc>
                <a:tc>
                  <a:txBody>
                    <a:bodyPr/>
                    <a:lstStyle/>
                    <a:p>
                      <a:pPr algn="ctr"/>
                      <a:r>
                        <a:rPr lang="en-US" dirty="0">
                          <a:latin typeface="Times New Roman" panose="02020603050405020304" pitchFamily="18" charset="0"/>
                          <a:cs typeface="Times New Roman" panose="02020603050405020304" pitchFamily="18" charset="0"/>
                        </a:rPr>
                        <a:t>Recall</a:t>
                      </a:r>
                    </a:p>
                  </a:txBody>
                  <a:tcPr anchor="ctr"/>
                </a:tc>
                <a:tc>
                  <a:txBody>
                    <a:bodyPr/>
                    <a:lstStyle/>
                    <a:p>
                      <a:pPr algn="ctr"/>
                      <a:r>
                        <a:rPr lang="en-US" dirty="0">
                          <a:latin typeface="Times New Roman" panose="02020603050405020304" pitchFamily="18" charset="0"/>
                          <a:cs typeface="Times New Roman" panose="02020603050405020304" pitchFamily="18" charset="0"/>
                        </a:rPr>
                        <a:t>F1 Score</a:t>
                      </a:r>
                    </a:p>
                  </a:txBody>
                  <a:tcPr anchor="ctr"/>
                </a:tc>
                <a:tc>
                  <a:txBody>
                    <a:bodyPr/>
                    <a:lstStyle/>
                    <a:p>
                      <a:pPr algn="ctr"/>
                      <a:r>
                        <a:rPr lang="en-US" dirty="0">
                          <a:latin typeface="Times New Roman" panose="02020603050405020304" pitchFamily="18" charset="0"/>
                          <a:cs typeface="Times New Roman" panose="02020603050405020304" pitchFamily="18" charset="0"/>
                        </a:rPr>
                        <a:t>Accuracy</a:t>
                      </a:r>
                    </a:p>
                  </a:txBody>
                  <a:tcPr anchor="ctr"/>
                </a:tc>
                <a:tc>
                  <a:txBody>
                    <a:bodyPr/>
                    <a:lstStyle/>
                    <a:p>
                      <a:pPr algn="ctr"/>
                      <a:r>
                        <a:rPr lang="en-US" dirty="0">
                          <a:latin typeface="Times New Roman" panose="02020603050405020304" pitchFamily="18" charset="0"/>
                          <a:cs typeface="Times New Roman" panose="02020603050405020304" pitchFamily="18" charset="0"/>
                        </a:rPr>
                        <a:t>Precision</a:t>
                      </a:r>
                    </a:p>
                  </a:txBody>
                  <a:tcPr anchor="ctr"/>
                </a:tc>
                <a:tc>
                  <a:txBody>
                    <a:bodyPr/>
                    <a:lstStyle/>
                    <a:p>
                      <a:pPr algn="ctr"/>
                      <a:r>
                        <a:rPr lang="en-US" dirty="0">
                          <a:latin typeface="Times New Roman" panose="02020603050405020304" pitchFamily="18" charset="0"/>
                          <a:cs typeface="Times New Roman" panose="02020603050405020304" pitchFamily="18" charset="0"/>
                        </a:rPr>
                        <a:t>Recall</a:t>
                      </a:r>
                    </a:p>
                  </a:txBody>
                  <a:tcPr anchor="ctr"/>
                </a:tc>
                <a:tc>
                  <a:txBody>
                    <a:bodyPr/>
                    <a:lstStyle/>
                    <a:p>
                      <a:pPr algn="ctr"/>
                      <a:r>
                        <a:rPr lang="en-US" dirty="0">
                          <a:latin typeface="Times New Roman" panose="02020603050405020304" pitchFamily="18" charset="0"/>
                          <a:cs typeface="Times New Roman" panose="02020603050405020304" pitchFamily="18" charset="0"/>
                        </a:rPr>
                        <a:t>F1 Score</a:t>
                      </a:r>
                    </a:p>
                  </a:txBody>
                  <a:tcPr anchor="ctr"/>
                </a:tc>
                <a:extLst>
                  <a:ext uri="{0D108BD9-81ED-4DB2-BD59-A6C34878D82A}">
                    <a16:rowId xmlns:a16="http://schemas.microsoft.com/office/drawing/2014/main" val="3753104656"/>
                  </a:ext>
                </a:extLst>
              </a:tr>
              <a:tr h="370840">
                <a:tc gridSpan="2">
                  <a:txBody>
                    <a:bodyPr/>
                    <a:lstStyle/>
                    <a:p>
                      <a:pPr algn="ctr"/>
                      <a:r>
                        <a:rPr lang="en-US" dirty="0">
                          <a:latin typeface="Times New Roman" panose="02020603050405020304" pitchFamily="18" charset="0"/>
                          <a:cs typeface="Times New Roman" panose="02020603050405020304" pitchFamily="18" charset="0"/>
                        </a:rPr>
                        <a:t>Random Forest</a:t>
                      </a: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98</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99</a:t>
                      </a:r>
                    </a:p>
                  </a:txBody>
                  <a:tcPr anchor="ctr"/>
                </a:tc>
                <a:tc>
                  <a:txBody>
                    <a:bodyPr/>
                    <a:lstStyle/>
                    <a:p>
                      <a:pPr algn="ctr"/>
                      <a:r>
                        <a:rPr lang="en-US" dirty="0">
                          <a:latin typeface="Times New Roman" panose="02020603050405020304" pitchFamily="18" charset="0"/>
                          <a:cs typeface="Times New Roman" panose="02020603050405020304" pitchFamily="18" charset="0"/>
                        </a:rPr>
                        <a:t>99</a:t>
                      </a:r>
                    </a:p>
                  </a:txBody>
                  <a:tcPr anchor="ctr"/>
                </a:tc>
                <a:tc>
                  <a:txBody>
                    <a:bodyPr/>
                    <a:lstStyle/>
                    <a:p>
                      <a:pPr algn="ctr"/>
                      <a:r>
                        <a:rPr lang="en-US" dirty="0">
                          <a:latin typeface="Times New Roman" panose="02020603050405020304" pitchFamily="18" charset="0"/>
                          <a:cs typeface="Times New Roman" panose="02020603050405020304" pitchFamily="18" charset="0"/>
                        </a:rPr>
                        <a:t>92</a:t>
                      </a:r>
                    </a:p>
                  </a:txBody>
                  <a:tcPr anchor="ctr"/>
                </a:tc>
                <a:tc>
                  <a:txBody>
                    <a:bodyPr/>
                    <a:lstStyle/>
                    <a:p>
                      <a:pPr algn="ctr"/>
                      <a:r>
                        <a:rPr lang="en-US" dirty="0">
                          <a:latin typeface="Times New Roman" panose="02020603050405020304" pitchFamily="18" charset="0"/>
                          <a:cs typeface="Times New Roman" panose="02020603050405020304" pitchFamily="18" charset="0"/>
                        </a:rPr>
                        <a:t>92</a:t>
                      </a:r>
                    </a:p>
                  </a:txBody>
                  <a:tcPr anchor="ctr"/>
                </a:tc>
                <a:tc>
                  <a:txBody>
                    <a:bodyPr/>
                    <a:lstStyle/>
                    <a:p>
                      <a:pPr algn="ctr"/>
                      <a:r>
                        <a:rPr lang="en-US" dirty="0">
                          <a:latin typeface="Times New Roman" panose="02020603050405020304" pitchFamily="18" charset="0"/>
                          <a:cs typeface="Times New Roman" panose="02020603050405020304" pitchFamily="18" charset="0"/>
                        </a:rPr>
                        <a:t>93</a:t>
                      </a:r>
                    </a:p>
                  </a:txBody>
                  <a:tcPr anchor="ctr"/>
                </a:tc>
                <a:tc>
                  <a:txBody>
                    <a:bodyPr/>
                    <a:lstStyle/>
                    <a:p>
                      <a:pPr algn="ctr"/>
                      <a:r>
                        <a:rPr lang="en-US" dirty="0">
                          <a:latin typeface="Times New Roman" panose="02020603050405020304" pitchFamily="18" charset="0"/>
                          <a:cs typeface="Times New Roman" panose="02020603050405020304" pitchFamily="18" charset="0"/>
                        </a:rPr>
                        <a:t>93</a:t>
                      </a:r>
                    </a:p>
                  </a:txBody>
                  <a:tcPr anchor="ctr"/>
                </a:tc>
                <a:extLst>
                  <a:ext uri="{0D108BD9-81ED-4DB2-BD59-A6C34878D82A}">
                    <a16:rowId xmlns:a16="http://schemas.microsoft.com/office/drawing/2014/main" val="707095921"/>
                  </a:ext>
                </a:extLst>
              </a:tr>
              <a:tr h="370840">
                <a:tc gridSpan="2">
                  <a:txBody>
                    <a:bodyPr/>
                    <a:lstStyle/>
                    <a:p>
                      <a:pPr algn="ct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93</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extLst>
                  <a:ext uri="{0D108BD9-81ED-4DB2-BD59-A6C34878D82A}">
                    <a16:rowId xmlns:a16="http://schemas.microsoft.com/office/drawing/2014/main" val="4203390441"/>
                  </a:ext>
                </a:extLst>
              </a:tr>
              <a:tr h="370840">
                <a:tc gridSpan="2">
                  <a:txBody>
                    <a:bodyPr/>
                    <a:lstStyle/>
                    <a:p>
                      <a:pPr algn="ctr"/>
                      <a:r>
                        <a:rPr lang="en-US" dirty="0">
                          <a:latin typeface="Times New Roman" panose="02020603050405020304" pitchFamily="18" charset="0"/>
                          <a:cs typeface="Times New Roman" panose="02020603050405020304" pitchFamily="18" charset="0"/>
                        </a:rPr>
                        <a:t>Decision Tree</a:t>
                      </a: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96</a:t>
                      </a:r>
                    </a:p>
                  </a:txBody>
                  <a:tcPr anchor="ctr"/>
                </a:tc>
                <a:tc>
                  <a:txBody>
                    <a:bodyPr/>
                    <a:lstStyle/>
                    <a:p>
                      <a:pPr algn="ctr"/>
                      <a:r>
                        <a:rPr lang="en-US" dirty="0">
                          <a:latin typeface="Times New Roman" panose="02020603050405020304" pitchFamily="18" charset="0"/>
                          <a:cs typeface="Times New Roman" panose="02020603050405020304" pitchFamily="18" charset="0"/>
                        </a:rPr>
                        <a:t>98</a:t>
                      </a:r>
                    </a:p>
                  </a:txBody>
                  <a:tcPr anchor="ctr"/>
                </a:tc>
                <a:tc>
                  <a:txBody>
                    <a:bodyPr/>
                    <a:lstStyle/>
                    <a:p>
                      <a:pPr algn="ctr"/>
                      <a:r>
                        <a:rPr lang="en-US" dirty="0">
                          <a:latin typeface="Times New Roman" panose="02020603050405020304" pitchFamily="18" charset="0"/>
                          <a:cs typeface="Times New Roman" panose="02020603050405020304" pitchFamily="18" charset="0"/>
                        </a:rPr>
                        <a:t>98</a:t>
                      </a:r>
                    </a:p>
                  </a:txBody>
                  <a:tcPr anchor="ctr"/>
                </a:tc>
                <a:tc>
                  <a:txBody>
                    <a:bodyPr/>
                    <a:lstStyle/>
                    <a:p>
                      <a:pPr algn="ctr"/>
                      <a:r>
                        <a:rPr lang="en-US" dirty="0">
                          <a:latin typeface="Times New Roman" panose="02020603050405020304" pitchFamily="18" charset="0"/>
                          <a:cs typeface="Times New Roman" panose="02020603050405020304" pitchFamily="18" charset="0"/>
                        </a:rPr>
                        <a:t>98</a:t>
                      </a:r>
                    </a:p>
                  </a:txBody>
                  <a:tcPr anchor="ctr"/>
                </a:tc>
                <a:tc>
                  <a:txBody>
                    <a:bodyPr/>
                    <a:lstStyle/>
                    <a:p>
                      <a:pPr algn="ctr"/>
                      <a:r>
                        <a:rPr lang="en-US" dirty="0">
                          <a:latin typeface="Times New Roman" panose="02020603050405020304" pitchFamily="18" charset="0"/>
                          <a:cs typeface="Times New Roman" panose="02020603050405020304" pitchFamily="18" charset="0"/>
                        </a:rPr>
                        <a:t>87</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extLst>
                  <a:ext uri="{0D108BD9-81ED-4DB2-BD59-A6C34878D82A}">
                    <a16:rowId xmlns:a16="http://schemas.microsoft.com/office/drawing/2014/main" val="1811760105"/>
                  </a:ext>
                </a:extLst>
              </a:tr>
              <a:tr h="370840">
                <a:tc gridSpan="2">
                  <a:txBody>
                    <a:bodyPr/>
                    <a:lstStyle/>
                    <a:p>
                      <a:pPr algn="ctr"/>
                      <a:r>
                        <a:rPr lang="en-US" dirty="0">
                          <a:latin typeface="Times New Roman" panose="02020603050405020304" pitchFamily="18" charset="0"/>
                          <a:cs typeface="Times New Roman" panose="02020603050405020304" pitchFamily="18" charset="0"/>
                        </a:rPr>
                        <a:t>KNN, k=1</a:t>
                      </a: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84</a:t>
                      </a:r>
                    </a:p>
                  </a:txBody>
                  <a:tcPr anchor="ctr"/>
                </a:tc>
                <a:tc>
                  <a:txBody>
                    <a:bodyPr/>
                    <a:lstStyle/>
                    <a:p>
                      <a:pPr algn="ctr"/>
                      <a:r>
                        <a:rPr lang="en-US" dirty="0">
                          <a:latin typeface="Times New Roman" panose="02020603050405020304" pitchFamily="18" charset="0"/>
                          <a:cs typeface="Times New Roman" panose="02020603050405020304" pitchFamily="18" charset="0"/>
                        </a:rPr>
                        <a:t>88</a:t>
                      </a:r>
                    </a:p>
                  </a:txBody>
                  <a:tcPr anchor="ctr"/>
                </a:tc>
                <a:tc>
                  <a:txBody>
                    <a:bodyPr/>
                    <a:lstStyle/>
                    <a:p>
                      <a:pPr algn="ctr"/>
                      <a:r>
                        <a:rPr lang="en-US" dirty="0">
                          <a:latin typeface="Times New Roman" panose="02020603050405020304" pitchFamily="18" charset="0"/>
                          <a:cs typeface="Times New Roman" panose="02020603050405020304" pitchFamily="18" charset="0"/>
                        </a:rPr>
                        <a:t>88</a:t>
                      </a:r>
                    </a:p>
                  </a:txBody>
                  <a:tcPr anchor="ctr"/>
                </a:tc>
                <a:tc>
                  <a:txBody>
                    <a:bodyPr/>
                    <a:lstStyle/>
                    <a:p>
                      <a:pPr algn="ctr"/>
                      <a:r>
                        <a:rPr lang="en-US" dirty="0">
                          <a:latin typeface="Times New Roman" panose="02020603050405020304" pitchFamily="18" charset="0"/>
                          <a:cs typeface="Times New Roman" panose="02020603050405020304" pitchFamily="18" charset="0"/>
                        </a:rPr>
                        <a:t>88</a:t>
                      </a:r>
                    </a:p>
                  </a:txBody>
                  <a:tcPr anchor="ctr"/>
                </a:tc>
                <a:extLst>
                  <a:ext uri="{0D108BD9-81ED-4DB2-BD59-A6C34878D82A}">
                    <a16:rowId xmlns:a16="http://schemas.microsoft.com/office/drawing/2014/main" val="2682772595"/>
                  </a:ext>
                </a:extLst>
              </a:tr>
              <a:tr h="370840">
                <a:tc gridSpan="2">
                  <a:txBody>
                    <a:bodyPr/>
                    <a:lstStyle/>
                    <a:p>
                      <a:pPr algn="ctr"/>
                      <a:r>
                        <a:rPr lang="en-US" dirty="0">
                          <a:latin typeface="Times New Roman" panose="02020603050405020304" pitchFamily="18" charset="0"/>
                          <a:cs typeface="Times New Roman" panose="02020603050405020304" pitchFamily="18" charset="0"/>
                        </a:rPr>
                        <a:t>AdaBoost</a:t>
                      </a: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extLst>
                  <a:ext uri="{0D108BD9-81ED-4DB2-BD59-A6C34878D82A}">
                    <a16:rowId xmlns:a16="http://schemas.microsoft.com/office/drawing/2014/main" val="2209322082"/>
                  </a:ext>
                </a:extLst>
              </a:tr>
              <a:tr h="370840">
                <a:tc gridSpan="2">
                  <a:txBody>
                    <a:bodyPr/>
                    <a:lstStyle/>
                    <a:p>
                      <a:pPr algn="ctr"/>
                      <a:r>
                        <a:rPr lang="en-US" dirty="0">
                          <a:latin typeface="Times New Roman" panose="02020603050405020304" pitchFamily="18" charset="0"/>
                          <a:cs typeface="Times New Roman" panose="02020603050405020304" pitchFamily="18" charset="0"/>
                        </a:rPr>
                        <a:t>Bagging</a:t>
                      </a:r>
                    </a:p>
                  </a:txBody>
                  <a:tcPr anchor="ctr"/>
                </a:tc>
                <a:tc hMerge="1">
                  <a:txBody>
                    <a:bodyPr/>
                    <a:lstStyle/>
                    <a:p>
                      <a:endParaRPr lang="en-US"/>
                    </a:p>
                  </a:txBody>
                  <a:tcPr/>
                </a:tc>
                <a:tc>
                  <a:txBody>
                    <a:bodyPr/>
                    <a:lstStyle/>
                    <a:p>
                      <a:pPr algn="ctr"/>
                      <a:r>
                        <a:rPr lang="en-US" dirty="0">
                          <a:latin typeface="Times New Roman" panose="02020603050405020304" pitchFamily="18" charset="0"/>
                          <a:cs typeface="Times New Roman" panose="02020603050405020304" pitchFamily="18" charset="0"/>
                        </a:rPr>
                        <a:t>98</a:t>
                      </a:r>
                    </a:p>
                  </a:txBody>
                  <a:tcPr anchor="ctr"/>
                </a:tc>
                <a:tc>
                  <a:txBody>
                    <a:bodyPr/>
                    <a:lstStyle/>
                    <a:p>
                      <a:pPr algn="ctr"/>
                      <a:r>
                        <a:rPr lang="en-US" dirty="0">
                          <a:latin typeface="Times New Roman" panose="02020603050405020304" pitchFamily="18" charset="0"/>
                          <a:cs typeface="Times New Roman" panose="02020603050405020304" pitchFamily="18" charset="0"/>
                        </a:rPr>
                        <a:t>100</a:t>
                      </a:r>
                    </a:p>
                  </a:txBody>
                  <a:tcPr anchor="ctr"/>
                </a:tc>
                <a:tc>
                  <a:txBody>
                    <a:bodyPr/>
                    <a:lstStyle/>
                    <a:p>
                      <a:pPr algn="ctr"/>
                      <a:r>
                        <a:rPr lang="en-US" dirty="0">
                          <a:latin typeface="Times New Roman" panose="02020603050405020304" pitchFamily="18" charset="0"/>
                          <a:cs typeface="Times New Roman" panose="02020603050405020304" pitchFamily="18" charset="0"/>
                        </a:rPr>
                        <a:t>99</a:t>
                      </a:r>
                    </a:p>
                  </a:txBody>
                  <a:tcPr anchor="ctr"/>
                </a:tc>
                <a:tc>
                  <a:txBody>
                    <a:bodyPr/>
                    <a:lstStyle/>
                    <a:p>
                      <a:pPr algn="ctr"/>
                      <a:r>
                        <a:rPr lang="en-US" dirty="0">
                          <a:latin typeface="Times New Roman" panose="02020603050405020304" pitchFamily="18" charset="0"/>
                          <a:cs typeface="Times New Roman" panose="02020603050405020304" pitchFamily="18" charset="0"/>
                        </a:rPr>
                        <a:t>99</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extLst>
                  <a:ext uri="{0D108BD9-81ED-4DB2-BD59-A6C34878D82A}">
                    <a16:rowId xmlns:a16="http://schemas.microsoft.com/office/drawing/2014/main" val="678817174"/>
                  </a:ext>
                </a:extLst>
              </a:tr>
              <a:tr h="370840">
                <a:tc rowSpan="4">
                  <a:txBody>
                    <a:bodyPr/>
                    <a:lstStyle/>
                    <a:p>
                      <a:pPr algn="ctr"/>
                      <a:r>
                        <a:rPr lang="en-US" dirty="0">
                          <a:latin typeface="Times New Roman" panose="02020603050405020304" pitchFamily="18" charset="0"/>
                          <a:cs typeface="Times New Roman" panose="02020603050405020304" pitchFamily="18" charset="0"/>
                        </a:rPr>
                        <a:t>S</a:t>
                      </a:r>
                    </a:p>
                    <a:p>
                      <a:pPr algn="ctr"/>
                      <a:r>
                        <a:rPr lang="en-US" dirty="0">
                          <a:latin typeface="Times New Roman" panose="02020603050405020304" pitchFamily="18" charset="0"/>
                          <a:cs typeface="Times New Roman" panose="02020603050405020304" pitchFamily="18" charset="0"/>
                        </a:rPr>
                        <a:t>V</a:t>
                      </a:r>
                    </a:p>
                    <a:p>
                      <a:pPr algn="ctr"/>
                      <a:r>
                        <a:rPr lang="en-US" dirty="0">
                          <a:latin typeface="Times New Roman" panose="02020603050405020304" pitchFamily="18" charset="0"/>
                          <a:cs typeface="Times New Roman" panose="02020603050405020304" pitchFamily="18" charset="0"/>
                        </a:rPr>
                        <a:t>M</a:t>
                      </a:r>
                    </a:p>
                  </a:txBody>
                  <a:tcPr anchor="ctr"/>
                </a:tc>
                <a:tc>
                  <a:txBody>
                    <a:bodyPr/>
                    <a:lstStyle/>
                    <a:p>
                      <a:pPr algn="ctr"/>
                      <a:r>
                        <a:rPr lang="en-US" dirty="0">
                          <a:latin typeface="Times New Roman" panose="02020603050405020304" pitchFamily="18" charset="0"/>
                          <a:cs typeface="Times New Roman" panose="02020603050405020304" pitchFamily="18" charset="0"/>
                        </a:rPr>
                        <a:t>Linear</a:t>
                      </a:r>
                    </a:p>
                  </a:txBody>
                  <a:tcPr anchor="ctr"/>
                </a:tc>
                <a:tc>
                  <a:txBody>
                    <a:bodyPr/>
                    <a:lstStyle/>
                    <a:p>
                      <a:pPr algn="ctr"/>
                      <a:r>
                        <a:rPr lang="en-US" dirty="0">
                          <a:latin typeface="Times New Roman" panose="02020603050405020304" pitchFamily="18" charset="0"/>
                          <a:cs typeface="Times New Roman" panose="02020603050405020304" pitchFamily="18" charset="0"/>
                        </a:rPr>
                        <a:t>80</a:t>
                      </a:r>
                    </a:p>
                  </a:txBody>
                  <a:tcPr anchor="ctr"/>
                </a:tc>
                <a:tc>
                  <a:txBody>
                    <a:bodyPr/>
                    <a:lstStyle/>
                    <a:p>
                      <a:pPr algn="ctr"/>
                      <a:r>
                        <a:rPr lang="en-US" dirty="0">
                          <a:latin typeface="Times New Roman" panose="02020603050405020304" pitchFamily="18" charset="0"/>
                          <a:cs typeface="Times New Roman" panose="02020603050405020304" pitchFamily="18" charset="0"/>
                        </a:rPr>
                        <a:t>83</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87</a:t>
                      </a:r>
                    </a:p>
                  </a:txBody>
                  <a:tcPr anchor="ctr"/>
                </a:tc>
                <a:tc>
                  <a:txBody>
                    <a:bodyPr/>
                    <a:lstStyle/>
                    <a:p>
                      <a:pPr algn="ctr"/>
                      <a:r>
                        <a:rPr lang="en-US" dirty="0">
                          <a:latin typeface="Times New Roman" panose="02020603050405020304" pitchFamily="18" charset="0"/>
                          <a:cs typeface="Times New Roman" panose="02020603050405020304" pitchFamily="18" charset="0"/>
                        </a:rPr>
                        <a:t>87</a:t>
                      </a:r>
                    </a:p>
                  </a:txBody>
                  <a:tcPr anchor="ctr"/>
                </a:tc>
                <a:tc>
                  <a:txBody>
                    <a:bodyPr/>
                    <a:lstStyle/>
                    <a:p>
                      <a:pPr algn="ctr"/>
                      <a:r>
                        <a:rPr lang="en-US" dirty="0">
                          <a:latin typeface="Times New Roman" panose="02020603050405020304" pitchFamily="18" charset="0"/>
                          <a:cs typeface="Times New Roman" panose="02020603050405020304" pitchFamily="18" charset="0"/>
                        </a:rPr>
                        <a:t>90</a:t>
                      </a:r>
                    </a:p>
                  </a:txBody>
                  <a:tcPr anchor="ctr"/>
                </a:tc>
                <a:tc>
                  <a:txBody>
                    <a:bodyPr/>
                    <a:lstStyle/>
                    <a:p>
                      <a:pPr algn="ctr"/>
                      <a:r>
                        <a:rPr lang="en-US" dirty="0">
                          <a:latin typeface="Times New Roman" panose="02020603050405020304" pitchFamily="18" charset="0"/>
                          <a:cs typeface="Times New Roman" panose="02020603050405020304" pitchFamily="18" charset="0"/>
                        </a:rPr>
                        <a:t>93</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extLst>
                  <a:ext uri="{0D108BD9-81ED-4DB2-BD59-A6C34878D82A}">
                    <a16:rowId xmlns:a16="http://schemas.microsoft.com/office/drawing/2014/main" val="2989490191"/>
                  </a:ext>
                </a:extLst>
              </a:tr>
              <a:tr h="370840">
                <a:tc vMerge="1">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Radial</a:t>
                      </a:r>
                    </a:p>
                  </a:txBody>
                  <a:tcPr anchor="ctr"/>
                </a:tc>
                <a:tc>
                  <a:txBody>
                    <a:bodyPr/>
                    <a:lstStyle/>
                    <a:p>
                      <a:pPr algn="ctr"/>
                      <a:r>
                        <a:rPr lang="en-US" dirty="0">
                          <a:latin typeface="Times New Roman" panose="02020603050405020304" pitchFamily="18" charset="0"/>
                          <a:cs typeface="Times New Roman" panose="02020603050405020304" pitchFamily="18" charset="0"/>
                        </a:rPr>
                        <a:t>93</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97</a:t>
                      </a:r>
                    </a:p>
                  </a:txBody>
                  <a:tcPr anchor="ctr"/>
                </a:tc>
                <a:tc>
                  <a:txBody>
                    <a:bodyPr/>
                    <a:lstStyle/>
                    <a:p>
                      <a:pPr algn="ctr"/>
                      <a:r>
                        <a:rPr lang="en-US" dirty="0">
                          <a:latin typeface="Times New Roman" panose="02020603050405020304" pitchFamily="18" charset="0"/>
                          <a:cs typeface="Times New Roman" panose="02020603050405020304" pitchFamily="18" charset="0"/>
                        </a:rPr>
                        <a:t>96</a:t>
                      </a:r>
                    </a:p>
                  </a:txBody>
                  <a:tcPr anchor="ctr"/>
                </a:tc>
                <a:tc>
                  <a:txBody>
                    <a:bodyPr/>
                    <a:lstStyle/>
                    <a:p>
                      <a:pPr algn="ctr"/>
                      <a:r>
                        <a:rPr lang="en-US" dirty="0">
                          <a:latin typeface="Times New Roman" panose="02020603050405020304" pitchFamily="18" charset="0"/>
                          <a:cs typeface="Times New Roman" panose="02020603050405020304" pitchFamily="18" charset="0"/>
                        </a:rPr>
                        <a:t>91</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extLst>
                  <a:ext uri="{0D108BD9-81ED-4DB2-BD59-A6C34878D82A}">
                    <a16:rowId xmlns:a16="http://schemas.microsoft.com/office/drawing/2014/main" val="599706295"/>
                  </a:ext>
                </a:extLst>
              </a:tr>
              <a:tr h="370840">
                <a:tc vMerge="1">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Poly.,3</a:t>
                      </a:r>
                    </a:p>
                  </a:txBody>
                  <a:tcPr anchor="ctr"/>
                </a:tc>
                <a:tc>
                  <a:txBody>
                    <a:bodyPr/>
                    <a:lstStyle/>
                    <a:p>
                      <a:pPr algn="ctr"/>
                      <a:r>
                        <a:rPr lang="en-US" dirty="0">
                          <a:latin typeface="Times New Roman" panose="02020603050405020304" pitchFamily="18" charset="0"/>
                          <a:cs typeface="Times New Roman" panose="02020603050405020304" pitchFamily="18" charset="0"/>
                        </a:rPr>
                        <a:t>92</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95</a:t>
                      </a:r>
                    </a:p>
                  </a:txBody>
                  <a:tcPr anchor="ctr"/>
                </a:tc>
                <a:tc>
                  <a:txBody>
                    <a:bodyPr/>
                    <a:lstStyle/>
                    <a:p>
                      <a:pPr algn="ctr"/>
                      <a:r>
                        <a:rPr lang="en-US" dirty="0">
                          <a:latin typeface="Times New Roman" panose="02020603050405020304" pitchFamily="18" charset="0"/>
                          <a:cs typeface="Times New Roman" panose="02020603050405020304" pitchFamily="18" charset="0"/>
                        </a:rPr>
                        <a:t>90</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tc>
                  <a:txBody>
                    <a:bodyPr/>
                    <a:lstStyle/>
                    <a:p>
                      <a:pPr algn="ctr"/>
                      <a:r>
                        <a:rPr lang="en-US" dirty="0">
                          <a:latin typeface="Times New Roman" panose="02020603050405020304" pitchFamily="18" charset="0"/>
                          <a:cs typeface="Times New Roman" panose="02020603050405020304" pitchFamily="18" charset="0"/>
                        </a:rPr>
                        <a:t>94</a:t>
                      </a:r>
                    </a:p>
                  </a:txBody>
                  <a:tcPr anchor="ctr"/>
                </a:tc>
                <a:extLst>
                  <a:ext uri="{0D108BD9-81ED-4DB2-BD59-A6C34878D82A}">
                    <a16:rowId xmlns:a16="http://schemas.microsoft.com/office/drawing/2014/main" val="3721236390"/>
                  </a:ext>
                </a:extLst>
              </a:tr>
              <a:tr h="370840">
                <a:tc vMerge="1">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Sigmoid</a:t>
                      </a:r>
                    </a:p>
                  </a:txBody>
                  <a:tcPr anchor="ctr"/>
                </a:tc>
                <a:tc>
                  <a:txBody>
                    <a:bodyPr/>
                    <a:lstStyle/>
                    <a:p>
                      <a:pPr algn="ctr"/>
                      <a:r>
                        <a:rPr lang="en-US" dirty="0">
                          <a:latin typeface="Times New Roman" panose="02020603050405020304" pitchFamily="18" charset="0"/>
                          <a:cs typeface="Times New Roman" panose="02020603050405020304" pitchFamily="18" charset="0"/>
                        </a:rPr>
                        <a:t>29</a:t>
                      </a:r>
                    </a:p>
                  </a:txBody>
                  <a:tcPr anchor="ctr"/>
                </a:tc>
                <a:tc>
                  <a:txBody>
                    <a:bodyPr/>
                    <a:lstStyle/>
                    <a:p>
                      <a:pPr algn="ctr"/>
                      <a:r>
                        <a:rPr lang="en-US" dirty="0">
                          <a:latin typeface="Times New Roman" panose="02020603050405020304" pitchFamily="18" charset="0"/>
                          <a:cs typeface="Times New Roman" panose="02020603050405020304" pitchFamily="18" charset="0"/>
                        </a:rPr>
                        <a:t>40</a:t>
                      </a:r>
                    </a:p>
                  </a:txBody>
                  <a:tcPr anchor="ctr"/>
                </a:tc>
                <a:tc>
                  <a:txBody>
                    <a:bodyPr/>
                    <a:lstStyle/>
                    <a:p>
                      <a:pPr algn="ctr"/>
                      <a:r>
                        <a:rPr lang="en-US" dirty="0">
                          <a:latin typeface="Times New Roman" panose="02020603050405020304" pitchFamily="18" charset="0"/>
                          <a:cs typeface="Times New Roman" panose="02020603050405020304" pitchFamily="18" charset="0"/>
                        </a:rPr>
                        <a:t>34</a:t>
                      </a:r>
                    </a:p>
                  </a:txBody>
                  <a:tcPr anchor="ctr"/>
                </a:tc>
                <a:tc>
                  <a:txBody>
                    <a:bodyPr/>
                    <a:lstStyle/>
                    <a:p>
                      <a:pPr algn="ctr"/>
                      <a:r>
                        <a:rPr lang="en-US" dirty="0">
                          <a:latin typeface="Times New Roman" panose="02020603050405020304" pitchFamily="18" charset="0"/>
                          <a:cs typeface="Times New Roman" panose="02020603050405020304" pitchFamily="18" charset="0"/>
                        </a:rPr>
                        <a:t>37</a:t>
                      </a:r>
                    </a:p>
                  </a:txBody>
                  <a:tcPr anchor="ctr"/>
                </a:tc>
                <a:tc>
                  <a:txBody>
                    <a:bodyPr/>
                    <a:lstStyle/>
                    <a:p>
                      <a:pPr algn="ctr"/>
                      <a:r>
                        <a:rPr lang="en-US" dirty="0">
                          <a:latin typeface="Times New Roman" panose="02020603050405020304" pitchFamily="18" charset="0"/>
                          <a:cs typeface="Times New Roman" panose="02020603050405020304" pitchFamily="18" charset="0"/>
                        </a:rPr>
                        <a:t>26</a:t>
                      </a:r>
                    </a:p>
                  </a:txBody>
                  <a:tcPr anchor="ctr"/>
                </a:tc>
                <a:tc>
                  <a:txBody>
                    <a:bodyPr/>
                    <a:lstStyle/>
                    <a:p>
                      <a:pPr algn="ctr"/>
                      <a:r>
                        <a:rPr lang="en-US" dirty="0">
                          <a:latin typeface="Times New Roman" panose="02020603050405020304" pitchFamily="18" charset="0"/>
                          <a:cs typeface="Times New Roman" panose="02020603050405020304" pitchFamily="18" charset="0"/>
                        </a:rPr>
                        <a:t>26</a:t>
                      </a:r>
                    </a:p>
                  </a:txBody>
                  <a:tcPr anchor="ctr"/>
                </a:tc>
                <a:tc>
                  <a:txBody>
                    <a:bodyPr/>
                    <a:lstStyle/>
                    <a:p>
                      <a:pPr algn="ctr"/>
                      <a:r>
                        <a:rPr lang="en-US" dirty="0">
                          <a:latin typeface="Times New Roman" panose="02020603050405020304" pitchFamily="18" charset="0"/>
                          <a:cs typeface="Times New Roman" panose="02020603050405020304" pitchFamily="18" charset="0"/>
                        </a:rPr>
                        <a:t>42</a:t>
                      </a:r>
                    </a:p>
                  </a:txBody>
                  <a:tcPr anchor="ctr"/>
                </a:tc>
                <a:tc>
                  <a:txBody>
                    <a:bodyPr/>
                    <a:lstStyle/>
                    <a:p>
                      <a:pPr algn="ctr"/>
                      <a:r>
                        <a:rPr lang="en-US" dirty="0">
                          <a:latin typeface="Times New Roman" panose="02020603050405020304" pitchFamily="18" charset="0"/>
                          <a:cs typeface="Times New Roman" panose="02020603050405020304" pitchFamily="18" charset="0"/>
                        </a:rPr>
                        <a:t>32</a:t>
                      </a:r>
                    </a:p>
                  </a:txBody>
                  <a:tcPr anchor="ctr"/>
                </a:tc>
                <a:extLst>
                  <a:ext uri="{0D108BD9-81ED-4DB2-BD59-A6C34878D82A}">
                    <a16:rowId xmlns:a16="http://schemas.microsoft.com/office/drawing/2014/main" val="1323004811"/>
                  </a:ext>
                </a:extLst>
              </a:tr>
            </a:tbl>
          </a:graphicData>
        </a:graphic>
      </p:graphicFrame>
      <p:sp>
        <p:nvSpPr>
          <p:cNvPr id="6" name="Rectangle 5">
            <a:extLst>
              <a:ext uri="{FF2B5EF4-FFF2-40B4-BE49-F238E27FC236}">
                <a16:creationId xmlns:a16="http://schemas.microsoft.com/office/drawing/2014/main" id="{0EDF8290-659E-4D99-842A-5EBDB849EB69}"/>
              </a:ext>
            </a:extLst>
          </p:cNvPr>
          <p:cNvSpPr/>
          <p:nvPr/>
        </p:nvSpPr>
        <p:spPr>
          <a:xfrm>
            <a:off x="7070895" y="2142907"/>
            <a:ext cx="4118290" cy="34202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F72884-1E9B-42E8-80DC-9D5DAA823F33}"/>
              </a:ext>
            </a:extLst>
          </p:cNvPr>
          <p:cNvSpPr/>
          <p:nvPr/>
        </p:nvSpPr>
        <p:spPr>
          <a:xfrm>
            <a:off x="7070895" y="1743875"/>
            <a:ext cx="4118290" cy="342027"/>
          </a:xfrm>
          <a:prstGeom prst="rect">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0900D5-4650-4779-AB65-E32579DFDCBC}"/>
              </a:ext>
            </a:extLst>
          </p:cNvPr>
          <p:cNvSpPr/>
          <p:nvPr/>
        </p:nvSpPr>
        <p:spPr>
          <a:xfrm>
            <a:off x="7188394" y="3257986"/>
            <a:ext cx="4118290" cy="72070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1AEDDE-AD16-4C83-8035-F34D8769F3F7}"/>
              </a:ext>
            </a:extLst>
          </p:cNvPr>
          <p:cNvSpPr/>
          <p:nvPr/>
        </p:nvSpPr>
        <p:spPr>
          <a:xfrm>
            <a:off x="7188394" y="4332639"/>
            <a:ext cx="4118290" cy="72070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B41D-60F7-4E4D-B0DA-1FA925DC6086}"/>
              </a:ext>
            </a:extLst>
          </p:cNvPr>
          <p:cNvSpPr/>
          <p:nvPr/>
        </p:nvSpPr>
        <p:spPr>
          <a:xfrm>
            <a:off x="7188394" y="5129791"/>
            <a:ext cx="4118290" cy="342027"/>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89ECE2-4BB0-40DE-B027-3C547697C40A}"/>
              </a:ext>
            </a:extLst>
          </p:cNvPr>
          <p:cNvSpPr/>
          <p:nvPr/>
        </p:nvSpPr>
        <p:spPr>
          <a:xfrm>
            <a:off x="1158705" y="5091565"/>
            <a:ext cx="1109844" cy="44369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3DA456-267A-47EF-A8BC-2EEBA14690FF}"/>
              </a:ext>
            </a:extLst>
          </p:cNvPr>
          <p:cNvPicPr>
            <a:picLocks noChangeAspect="1"/>
          </p:cNvPicPr>
          <p:nvPr/>
        </p:nvPicPr>
        <p:blipFill>
          <a:blip r:embed="rId2"/>
          <a:stretch>
            <a:fillRect/>
          </a:stretch>
        </p:blipFill>
        <p:spPr>
          <a:xfrm>
            <a:off x="1664765" y="5545962"/>
            <a:ext cx="603784" cy="356451"/>
          </a:xfrm>
          <a:prstGeom prst="rect">
            <a:avLst/>
          </a:prstGeom>
        </p:spPr>
      </p:pic>
      <p:sp>
        <p:nvSpPr>
          <p:cNvPr id="13" name="Rectangle 12">
            <a:extLst>
              <a:ext uri="{FF2B5EF4-FFF2-40B4-BE49-F238E27FC236}">
                <a16:creationId xmlns:a16="http://schemas.microsoft.com/office/drawing/2014/main" id="{E9EADE54-ACDA-4D2D-A3D9-A47B6840B791}"/>
              </a:ext>
            </a:extLst>
          </p:cNvPr>
          <p:cNvSpPr/>
          <p:nvPr/>
        </p:nvSpPr>
        <p:spPr>
          <a:xfrm>
            <a:off x="718955" y="5995763"/>
            <a:ext cx="9514143" cy="646331"/>
          </a:xfrm>
          <a:prstGeom prst="rect">
            <a:avLst/>
          </a:prstGeom>
        </p:spPr>
        <p:txBody>
          <a:bodyPr wrap="none">
            <a:spAutoFit/>
          </a:bodyPr>
          <a:lstStyle/>
          <a:p>
            <a:pPr marL="285750" indent="-285750">
              <a:buFont typeface="Arial" panose="020B0604020202020204" pitchFamily="34" charset="0"/>
              <a:buChar char="•"/>
            </a:pPr>
            <a:r>
              <a:rPr lang="en-US" dirty="0">
                <a:solidFill>
                  <a:srgbClr val="0070C0"/>
                </a:solidFill>
                <a:latin typeface="Times New Roman" panose="02020603050405020304" pitchFamily="18" charset="0"/>
                <a:cs typeface="Times New Roman" panose="02020603050405020304" pitchFamily="18" charset="0"/>
              </a:rPr>
              <a:t>However, there is no hard and fast rule as to which kernel performs best in every scenario. </a:t>
            </a:r>
          </a:p>
          <a:p>
            <a:pPr marL="285750" indent="-285750">
              <a:buFont typeface="Arial" panose="020B0604020202020204" pitchFamily="34" charset="0"/>
              <a:buChar char="•"/>
            </a:pPr>
            <a:r>
              <a:rPr lang="en-US" dirty="0">
                <a:solidFill>
                  <a:srgbClr val="0070C0"/>
                </a:solidFill>
                <a:latin typeface="Times New Roman" panose="02020603050405020304" pitchFamily="18" charset="0"/>
                <a:cs typeface="Times New Roman" panose="02020603050405020304" pitchFamily="18" charset="0"/>
              </a:rPr>
              <a:t>It is all about testing all the kernels and selecting the one with the best results on your test dataset.</a:t>
            </a:r>
            <a:endParaRPr lang="en-US" b="0" dirty="0">
              <a:solidFill>
                <a:srgbClr val="0070C0"/>
              </a:solidFill>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CC815D3-2EA9-4BEF-9AEF-9CDF3F2244BA}"/>
              </a:ext>
            </a:extLst>
          </p:cNvPr>
          <p:cNvSpPr/>
          <p:nvPr/>
        </p:nvSpPr>
        <p:spPr>
          <a:xfrm>
            <a:off x="3712317" y="127047"/>
            <a:ext cx="5268834" cy="461665"/>
          </a:xfrm>
          <a:prstGeom prst="rect">
            <a:avLst/>
          </a:prstGeom>
        </p:spPr>
        <p:txBody>
          <a:bodyPr wrap="square">
            <a:spAutoFit/>
          </a:bodyPr>
          <a:lstStyle/>
          <a:p>
            <a:pPr algn="ctr"/>
            <a:r>
              <a:rPr lang="en-US" sz="2400" b="0" dirty="0">
                <a:solidFill>
                  <a:srgbClr val="008000"/>
                </a:solidFill>
                <a:effectLst/>
                <a:latin typeface="Times New Roman" panose="02020603050405020304" pitchFamily="18" charset="0"/>
                <a:cs typeface="Times New Roman" panose="02020603050405020304" pitchFamily="18" charset="0"/>
              </a:rPr>
              <a:t>Evaluation Table</a:t>
            </a:r>
            <a:endParaRPr lang="en-US" sz="2400" b="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64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070D-A9E0-4890-89DB-04B7CD60F323}"/>
              </a:ext>
            </a:extLst>
          </p:cNvPr>
          <p:cNvSpPr>
            <a:spLocks noGrp="1"/>
          </p:cNvSpPr>
          <p:nvPr>
            <p:ph type="title"/>
          </p:nvPr>
        </p:nvSpPr>
        <p:spPr>
          <a:xfrm>
            <a:off x="970200" y="623169"/>
            <a:ext cx="10251600" cy="713600"/>
          </a:xfrm>
        </p:spPr>
        <p:txBody>
          <a:bodyPr/>
          <a:lstStyle/>
          <a:p>
            <a:r>
              <a:rPr lang="en-US" dirty="0">
                <a:latin typeface="Times New Roman" panose="02020603050405020304" pitchFamily="18" charset="0"/>
                <a:cs typeface="Times New Roman" panose="02020603050405020304" pitchFamily="18" charset="0"/>
              </a:rPr>
              <a:t>Introduction &amp; Motivation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B65F197-8A8B-4E86-B692-823FB98BBCCF}"/>
              </a:ext>
            </a:extLst>
          </p:cNvPr>
          <p:cNvSpPr>
            <a:spLocks noGrp="1"/>
          </p:cNvSpPr>
          <p:nvPr>
            <p:ph type="body" idx="1"/>
          </p:nvPr>
        </p:nvSpPr>
        <p:spPr>
          <a:xfrm>
            <a:off x="970200" y="1571360"/>
            <a:ext cx="10251600" cy="3014800"/>
          </a:xfrm>
        </p:spPr>
        <p:txBody>
          <a:bodyPr/>
          <a:lstStyle/>
          <a:p>
            <a:pPr algn="just"/>
            <a:r>
              <a:rPr lang="en-US" sz="1800" dirty="0">
                <a:latin typeface="Times New Roman" panose="02020603050405020304" pitchFamily="18" charset="0"/>
                <a:cs typeface="Times New Roman" panose="02020603050405020304" pitchFamily="18" charset="0"/>
              </a:rPr>
              <a:t>The Fire Risk Assessment project is developed by the National Park Service's (NPS) Fire and Aviation Management program to respond to the devastating 2011 wildfire season and holds data from 1970-2020. </a:t>
            </a:r>
          </a:p>
          <a:p>
            <a:pPr algn="just"/>
            <a:endParaRPr lang="en-US" sz="1800" dirty="0">
              <a:latin typeface="Times New Roman" panose="02020603050405020304" pitchFamily="18" charset="0"/>
              <a:cs typeface="Times New Roman" panose="02020603050405020304" pitchFamily="18" charset="0"/>
            </a:endParaRPr>
          </a:p>
          <a:p>
            <a:pPr algn="just"/>
            <a:r>
              <a:rPr lang="en" sz="1800" dirty="0">
                <a:latin typeface="Times New Roman" panose="02020603050405020304" pitchFamily="18" charset="0"/>
                <a:cs typeface="Times New Roman" panose="02020603050405020304" pitchFamily="18" charset="0"/>
              </a:rPr>
              <a:t>The dataset can be found at </a:t>
            </a:r>
            <a:r>
              <a:rPr lang="en" sz="1800" u="sng" dirty="0">
                <a:solidFill>
                  <a:schemeClr val="hlink"/>
                </a:solidFill>
                <a:latin typeface="Times New Roman" panose="02020603050405020304" pitchFamily="18" charset="0"/>
                <a:cs typeface="Times New Roman" panose="02020603050405020304" pitchFamily="18" charset="0"/>
                <a:hlinkClick r:id="rId2"/>
              </a:rPr>
              <a:t>https://data-nifc.opendata.arcgis.com/datasets/facility</a:t>
            </a:r>
            <a:r>
              <a:rPr lang="en" sz="1800" dirty="0">
                <a:latin typeface="Times New Roman" panose="02020603050405020304" pitchFamily="18" charset="0"/>
                <a:cs typeface="Times New Roman" panose="02020603050405020304" pitchFamily="18" charset="0"/>
              </a:rPr>
              <a:t> .</a:t>
            </a:r>
          </a:p>
          <a:p>
            <a:pPr algn="just"/>
            <a:endParaRPr lang="en"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dirty="0"/>
          </a:p>
        </p:txBody>
      </p:sp>
      <p:sp>
        <p:nvSpPr>
          <p:cNvPr id="4" name="Text Placeholder 2">
            <a:extLst>
              <a:ext uri="{FF2B5EF4-FFF2-40B4-BE49-F238E27FC236}">
                <a16:creationId xmlns:a16="http://schemas.microsoft.com/office/drawing/2014/main" id="{1F291B0F-EB6E-4C15-BB21-B5A93B7CBCAE}"/>
              </a:ext>
            </a:extLst>
          </p:cNvPr>
          <p:cNvSpPr txBox="1">
            <a:spLocks/>
          </p:cNvSpPr>
          <p:nvPr/>
        </p:nvSpPr>
        <p:spPr>
          <a:xfrm>
            <a:off x="970200" y="3220031"/>
            <a:ext cx="10251600" cy="30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2133"/>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2133"/>
              </a:spcBef>
              <a:spcAft>
                <a:spcPts val="2133"/>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lgn="just"/>
            <a:endParaRPr lang="en-US" sz="1800" kern="0" dirty="0">
              <a:latin typeface="Times New Roman" panose="02020603050405020304" pitchFamily="18" charset="0"/>
              <a:cs typeface="Times New Roman" panose="02020603050405020304" pitchFamily="18" charset="0"/>
            </a:endParaRPr>
          </a:p>
          <a:p>
            <a:pPr algn="just"/>
            <a:r>
              <a:rPr lang="en-US" sz="1800" kern="0" dirty="0">
                <a:latin typeface="Times New Roman" panose="02020603050405020304" pitchFamily="18" charset="0"/>
                <a:cs typeface="Times New Roman" panose="02020603050405020304" pitchFamily="18" charset="0"/>
              </a:rPr>
              <a:t>The aim of the project is to build a predictive model that evaluates certain contributing factors such as access to the facility, the surrounding environments, construction design and materials and resources available to protect facilities from wildland fire.</a:t>
            </a:r>
          </a:p>
          <a:p>
            <a:pPr algn="just"/>
            <a:endParaRPr lang="en-US" sz="1800" kern="0" dirty="0">
              <a:latin typeface="Times New Roman" panose="02020603050405020304" pitchFamily="18" charset="0"/>
              <a:cs typeface="Times New Roman" panose="02020603050405020304" pitchFamily="18" charset="0"/>
            </a:endParaRPr>
          </a:p>
          <a:p>
            <a:pPr algn="just"/>
            <a:r>
              <a:rPr lang="en" sz="1800" kern="0" dirty="0">
                <a:solidFill>
                  <a:srgbClr val="5C5C5C"/>
                </a:solidFill>
                <a:highlight>
                  <a:srgbClr val="FFFFFF"/>
                </a:highlight>
                <a:latin typeface="Times New Roman" panose="02020603050405020304" pitchFamily="18" charset="0"/>
                <a:ea typeface="Arial"/>
                <a:cs typeface="Times New Roman" panose="02020603050405020304" pitchFamily="18" charset="0"/>
                <a:sym typeface="Arial"/>
              </a:rPr>
              <a:t>The project was developed as an assessment method that could be applied to NPS units nationwide regardless of variations in climate, fuels, and topography.</a:t>
            </a:r>
            <a:endParaRPr lang="en-US" sz="1800" kern="0" dirty="0">
              <a:latin typeface="Times New Roman" panose="02020603050405020304" pitchFamily="18" charset="0"/>
              <a:cs typeface="Times New Roman" panose="02020603050405020304" pitchFamily="18" charset="0"/>
            </a:endParaRPr>
          </a:p>
          <a:p>
            <a:pPr algn="just"/>
            <a:endParaRPr lang="en-US" sz="1800" kern="0" dirty="0">
              <a:latin typeface="Times New Roman" panose="02020603050405020304" pitchFamily="18" charset="0"/>
              <a:cs typeface="Times New Roman" panose="02020603050405020304" pitchFamily="18" charset="0"/>
            </a:endParaRPr>
          </a:p>
          <a:p>
            <a:pPr algn="just"/>
            <a:endParaRPr lang="en-US" kern="0" dirty="0"/>
          </a:p>
          <a:p>
            <a:pPr algn="just"/>
            <a:endParaRPr lang="en-US" kern="0" dirty="0"/>
          </a:p>
        </p:txBody>
      </p:sp>
    </p:spTree>
    <p:extLst>
      <p:ext uri="{BB962C8B-B14F-4D97-AF65-F5344CB8AC3E}">
        <p14:creationId xmlns:p14="http://schemas.microsoft.com/office/powerpoint/2010/main" val="359002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BF9F-2FE7-41F7-9C82-BED2C2EA584C}"/>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97105F18-4C17-4F3C-88C8-EE18F9FF7D45}"/>
              </a:ext>
            </a:extLst>
          </p:cNvPr>
          <p:cNvSpPr>
            <a:spLocks noGrp="1"/>
          </p:cNvSpPr>
          <p:nvPr>
            <p:ph type="body" idx="1"/>
          </p:nvPr>
        </p:nvSpPr>
        <p:spPr>
          <a:xfrm>
            <a:off x="970200" y="2471800"/>
            <a:ext cx="10251600" cy="3014800"/>
          </a:xfrm>
        </p:spPr>
        <p:txBody>
          <a:bodyPr/>
          <a:lstStyle/>
          <a:p>
            <a:r>
              <a:rPr lang="en-US" sz="2000" dirty="0">
                <a:latin typeface="Times New Roman" panose="02020603050405020304" pitchFamily="18" charset="0"/>
                <a:cs typeface="Times New Roman" panose="02020603050405020304" pitchFamily="18" charset="0"/>
              </a:rPr>
              <a:t>Ensemble methods like random Forest and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are performing well in predicting ‘Rating’ variable against Wild Fire hazards!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Sigmoid kernel from SVM is not performing in a desirable manner.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Suitable ML algorithms would be depending on dataset. No Hands-on rule!!</a:t>
            </a:r>
          </a:p>
          <a:p>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1775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970200" y="892662"/>
            <a:ext cx="10251600" cy="713600"/>
          </a:xfrm>
          <a:prstGeom prst="rect">
            <a:avLst/>
          </a:prstGeom>
        </p:spPr>
        <p:txBody>
          <a:bodyPr spcFirstLastPara="1" wrap="square" lIns="121900" tIns="121900" rIns="121900" bIns="121900" anchor="t" anchorCtr="0">
            <a:noAutofit/>
          </a:bodyPr>
          <a:lstStyle/>
          <a:p>
            <a:r>
              <a:rPr lang="en-US" dirty="0">
                <a:latin typeface="Times New Roman" panose="02020603050405020304" pitchFamily="18" charset="0"/>
                <a:cs typeface="Times New Roman" panose="02020603050405020304" pitchFamily="18" charset="0"/>
              </a:rPr>
              <a:t>Real </a:t>
            </a:r>
            <a:r>
              <a:rPr lang="en" dirty="0">
                <a:latin typeface="Times New Roman" panose="02020603050405020304" pitchFamily="18" charset="0"/>
                <a:cs typeface="Times New Roman" panose="02020603050405020304" pitchFamily="18" charset="0"/>
              </a:rPr>
              <a:t>Data</a:t>
            </a:r>
            <a:endParaRPr dirty="0">
              <a:latin typeface="Times New Roman" panose="02020603050405020304" pitchFamily="18" charset="0"/>
              <a:cs typeface="Times New Roman" panose="02020603050405020304" pitchFamily="18" charset="0"/>
            </a:endParaRPr>
          </a:p>
        </p:txBody>
      </p:sp>
      <p:sp>
        <p:nvSpPr>
          <p:cNvPr id="93" name="Google Shape;93;p14"/>
          <p:cNvSpPr txBox="1">
            <a:spLocks noGrp="1"/>
          </p:cNvSpPr>
          <p:nvPr>
            <p:ph type="body" idx="1"/>
          </p:nvPr>
        </p:nvSpPr>
        <p:spPr>
          <a:xfrm>
            <a:off x="970200" y="1606262"/>
            <a:ext cx="10251600" cy="3014800"/>
          </a:xfrm>
          <a:prstGeom prst="rect">
            <a:avLst/>
          </a:prstGeom>
        </p:spPr>
        <p:txBody>
          <a:bodyPr spcFirstLastPara="1" wrap="square" lIns="121900" tIns="121900" rIns="121900" bIns="121900" anchor="t" anchorCtr="0">
            <a:noAutofit/>
          </a:bodyPr>
          <a:lstStyle/>
          <a:p>
            <a:endParaRPr lang="en" sz="1800" dirty="0">
              <a:solidFill>
                <a:srgbClr val="5C5C5C"/>
              </a:solidFill>
              <a:highlight>
                <a:srgbClr val="FFFFFF"/>
              </a:highlight>
              <a:latin typeface="Times New Roman" panose="02020603050405020304" pitchFamily="18" charset="0"/>
              <a:ea typeface="Arial"/>
              <a:cs typeface="Times New Roman" panose="02020603050405020304" pitchFamily="18" charset="0"/>
              <a:sym typeface="Arial"/>
            </a:endParaRPr>
          </a:p>
          <a:p>
            <a:r>
              <a:rPr lang="en-US" sz="1800" dirty="0">
                <a:highlight>
                  <a:srgbClr val="FFFFFF"/>
                </a:highlight>
                <a:latin typeface="Times New Roman" panose="02020603050405020304" pitchFamily="18" charset="0"/>
                <a:cs typeface="Times New Roman" panose="02020603050405020304" pitchFamily="18" charset="0"/>
              </a:rPr>
              <a:t>The data collected during the assessment process is used to:</a:t>
            </a:r>
          </a:p>
          <a:p>
            <a:pPr lvl="1">
              <a:lnSpc>
                <a:spcPct val="100000"/>
              </a:lnSpc>
              <a:spcBef>
                <a:spcPts val="800"/>
              </a:spcBef>
              <a:buFont typeface="Wingdings" panose="05000000000000000000" pitchFamily="2" charset="2"/>
              <a:buChar char="ü"/>
            </a:pPr>
            <a:r>
              <a:rPr lang="en-US" sz="1800" dirty="0">
                <a:highlight>
                  <a:srgbClr val="FFFFFF"/>
                </a:highlight>
                <a:latin typeface="Times New Roman" panose="02020603050405020304" pitchFamily="18" charset="0"/>
                <a:cs typeface="Times New Roman" panose="02020603050405020304" pitchFamily="18" charset="0"/>
              </a:rPr>
              <a:t>Create a complete inventory with respect to each facility within NPS unit boundaries.</a:t>
            </a:r>
          </a:p>
          <a:p>
            <a:pPr lvl="1">
              <a:lnSpc>
                <a:spcPct val="100000"/>
              </a:lnSpc>
              <a:spcBef>
                <a:spcPts val="800"/>
              </a:spcBef>
              <a:buFont typeface="Wingdings" panose="05000000000000000000" pitchFamily="2" charset="2"/>
              <a:buChar char="ü"/>
            </a:pPr>
            <a:r>
              <a:rPr lang="en-US" sz="1800" dirty="0">
                <a:highlight>
                  <a:srgbClr val="FFFFFF"/>
                </a:highlight>
                <a:latin typeface="Times New Roman" panose="02020603050405020304" pitchFamily="18" charset="0"/>
                <a:cs typeface="Times New Roman" panose="02020603050405020304" pitchFamily="18" charset="0"/>
              </a:rPr>
              <a:t>Characterize the facility’s risk of ignition during a wildland fire.</a:t>
            </a:r>
          </a:p>
          <a:p>
            <a:pPr lvl="1">
              <a:lnSpc>
                <a:spcPct val="100000"/>
              </a:lnSpc>
              <a:spcBef>
                <a:spcPts val="800"/>
              </a:spcBef>
              <a:buFont typeface="Wingdings" panose="05000000000000000000" pitchFamily="2" charset="2"/>
              <a:buChar char="ü"/>
            </a:pPr>
            <a:r>
              <a:rPr lang="en-US" sz="1800" dirty="0">
                <a:highlight>
                  <a:srgbClr val="FFFFFF"/>
                </a:highlight>
                <a:latin typeface="Times New Roman" panose="02020603050405020304" pitchFamily="18" charset="0"/>
                <a:cs typeface="Times New Roman" panose="02020603050405020304" pitchFamily="18" charset="0"/>
              </a:rPr>
              <a:t>Develop incident response plans for facilities and communities within NPS units.</a:t>
            </a:r>
          </a:p>
          <a:p>
            <a:pPr lvl="1">
              <a:lnSpc>
                <a:spcPct val="100000"/>
              </a:lnSpc>
              <a:spcBef>
                <a:spcPts val="800"/>
              </a:spcBef>
              <a:buFont typeface="Wingdings" panose="05000000000000000000" pitchFamily="2" charset="2"/>
              <a:buChar char="ü"/>
            </a:pPr>
            <a:r>
              <a:rPr lang="en-US" sz="1800" dirty="0">
                <a:highlight>
                  <a:srgbClr val="FFFFFF"/>
                </a:highlight>
                <a:latin typeface="Times New Roman" panose="02020603050405020304" pitchFamily="18" charset="0"/>
                <a:cs typeface="Times New Roman" panose="02020603050405020304" pitchFamily="18" charset="0"/>
              </a:rPr>
              <a:t>Identify, plan, prioritize and track fuels treatments at unit, regional and national levels. </a:t>
            </a:r>
          </a:p>
          <a:p>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967800" y="829839"/>
            <a:ext cx="10251600" cy="713600"/>
          </a:xfrm>
          <a:prstGeom prst="rect">
            <a:avLst/>
          </a:prstGeom>
        </p:spPr>
        <p:txBody>
          <a:bodyPr spcFirstLastPara="1" wrap="square" lIns="121900" tIns="121900" rIns="121900" bIns="121900" anchor="t" anchorCtr="0">
            <a:noAutofit/>
          </a:bodyPr>
          <a:lstStyle/>
          <a:p>
            <a:r>
              <a:rPr lang="en" dirty="0">
                <a:latin typeface="Times New Roman" panose="02020603050405020304" pitchFamily="18" charset="0"/>
                <a:cs typeface="Times New Roman" panose="02020603050405020304" pitchFamily="18" charset="0"/>
              </a:rPr>
              <a:t>Structure Data</a:t>
            </a:r>
            <a:endParaRPr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body" idx="1"/>
          </p:nvPr>
        </p:nvSpPr>
        <p:spPr>
          <a:xfrm>
            <a:off x="967800" y="1543439"/>
            <a:ext cx="10251600" cy="3014800"/>
          </a:xfrm>
          <a:prstGeom prst="rect">
            <a:avLst/>
          </a:prstGeom>
        </p:spPr>
        <p:txBody>
          <a:bodyPr spcFirstLastPara="1" wrap="square" lIns="121900" tIns="121900" rIns="121900" bIns="121900" anchor="t" anchorCtr="0">
            <a:noAutofit/>
          </a:bodyPr>
          <a:lstStyle/>
          <a:p>
            <a:r>
              <a:rPr lang="en-US" sz="2000" dirty="0">
                <a:highlight>
                  <a:srgbClr val="FFFFFF"/>
                </a:highlight>
                <a:latin typeface="Times New Roman" panose="02020603050405020304" pitchFamily="18" charset="0"/>
                <a:cs typeface="Times New Roman" panose="02020603050405020304" pitchFamily="18" charset="0"/>
              </a:rPr>
              <a:t>The dataset has 64 attributes and 44397 records.</a:t>
            </a:r>
          </a:p>
          <a:p>
            <a:r>
              <a:rPr lang="en" sz="2000" dirty="0">
                <a:latin typeface="Times New Roman" panose="02020603050405020304" pitchFamily="18" charset="0"/>
                <a:cs typeface="Times New Roman" panose="02020603050405020304" pitchFamily="18" charset="0"/>
              </a:rPr>
              <a:t>The dataset was divided into the following </a:t>
            </a:r>
            <a:r>
              <a:rPr lang="en-US" sz="2000" dirty="0">
                <a:latin typeface="Times New Roman" panose="02020603050405020304" pitchFamily="18" charset="0"/>
                <a:cs typeface="Times New Roman" panose="02020603050405020304" pitchFamily="18" charset="0"/>
              </a:rPr>
              <a:t>tables:</a:t>
            </a:r>
            <a:endParaRPr sz="20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Facility - Would have details about the facility </a:t>
            </a:r>
            <a:r>
              <a:rPr lang="en-US" sz="1800" dirty="0">
                <a:latin typeface="Times New Roman" panose="02020603050405020304" pitchFamily="18" charset="0"/>
                <a:cs typeface="Times New Roman" panose="02020603050405020304" pitchFamily="18" charset="0"/>
              </a:rPr>
              <a:t>IDs</a:t>
            </a:r>
            <a:endParaRPr lang="en"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Facility Info – </a:t>
            </a:r>
            <a:r>
              <a:rPr lang="en-US" sz="1800" dirty="0">
                <a:latin typeface="Times New Roman" panose="02020603050405020304" pitchFamily="18" charset="0"/>
                <a:cs typeface="Times New Roman" panose="02020603050405020304" pitchFamily="18" charset="0"/>
              </a:rPr>
              <a:t>Provides information about particular facility</a:t>
            </a:r>
            <a:endParaRPr lang="en"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Facility Loc</a:t>
            </a:r>
            <a:r>
              <a:rPr lang="en-US" sz="1800" dirty="0" err="1">
                <a:latin typeface="Times New Roman" panose="02020603050405020304" pitchFamily="18" charset="0"/>
                <a:cs typeface="Times New Roman" panose="02020603050405020304" pitchFamily="18" charset="0"/>
              </a:rPr>
              <a:t>ation</a:t>
            </a:r>
            <a:r>
              <a:rPr lang="en-US" sz="1800" dirty="0">
                <a:latin typeface="Times New Roman" panose="02020603050405020304" pitchFamily="18" charset="0"/>
                <a:cs typeface="Times New Roman" panose="02020603050405020304" pitchFamily="18" charset="0"/>
              </a:rPr>
              <a:t> - Provides Information about Facility Location</a:t>
            </a:r>
            <a:endParaRPr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Community - If the facility resides in a community. Details about community</a:t>
            </a:r>
            <a:endParaRPr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Access - Mode of transport to reach the facility along with the condition of surroundings</a:t>
            </a:r>
            <a:endParaRPr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Environment - Details of park area within 300 feet from the facility.</a:t>
            </a:r>
            <a:endParaRPr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Structure - Details about the </a:t>
            </a:r>
            <a:r>
              <a:rPr lang="en-US" sz="1800" dirty="0">
                <a:latin typeface="Times New Roman" panose="02020603050405020304" pitchFamily="18" charset="0"/>
                <a:cs typeface="Times New Roman" panose="02020603050405020304" pitchFamily="18" charset="0"/>
              </a:rPr>
              <a:t>construction design and materials</a:t>
            </a:r>
            <a:r>
              <a:rPr lang="en" sz="1800" dirty="0">
                <a:latin typeface="Times New Roman" panose="02020603050405020304" pitchFamily="18" charset="0"/>
                <a:cs typeface="Times New Roman" panose="02020603050405020304" pitchFamily="18" charset="0"/>
              </a:rPr>
              <a:t> of the facility.</a:t>
            </a:r>
            <a:endParaRPr sz="1800" dirty="0">
              <a:latin typeface="Times New Roman" panose="02020603050405020304" pitchFamily="18" charset="0"/>
              <a:cs typeface="Times New Roman" panose="02020603050405020304" pitchFamily="18" charset="0"/>
            </a:endParaRPr>
          </a:p>
          <a:p>
            <a:pPr lvl="1">
              <a:spcBef>
                <a:spcPts val="0"/>
              </a:spcBef>
            </a:pPr>
            <a:r>
              <a:rPr lang="en" sz="1800" dirty="0">
                <a:latin typeface="Times New Roman" panose="02020603050405020304" pitchFamily="18" charset="0"/>
                <a:cs typeface="Times New Roman" panose="02020603050405020304" pitchFamily="18" charset="0"/>
              </a:rPr>
              <a:t>Protection – </a:t>
            </a:r>
            <a:r>
              <a:rPr lang="en-US" sz="1800" dirty="0">
                <a:latin typeface="Times New Roman" panose="02020603050405020304" pitchFamily="18" charset="0"/>
                <a:cs typeface="Times New Roman" panose="02020603050405020304" pitchFamily="18" charset="0"/>
              </a:rPr>
              <a:t>Provides information </a:t>
            </a:r>
            <a:r>
              <a:rPr lang="en" sz="1800" dirty="0">
                <a:latin typeface="Times New Roman" panose="02020603050405020304" pitchFamily="18" charset="0"/>
                <a:cs typeface="Times New Roman" panose="02020603050405020304" pitchFamily="18" charset="0"/>
              </a:rPr>
              <a:t>about the </a:t>
            </a:r>
            <a:r>
              <a:rPr lang="en-US" sz="1800" dirty="0">
                <a:latin typeface="Times New Roman" panose="02020603050405020304" pitchFamily="18" charset="0"/>
                <a:cs typeface="Times New Roman" panose="02020603050405020304" pitchFamily="18" charset="0"/>
              </a:rPr>
              <a:t>resources available to protect facilities.</a:t>
            </a:r>
            <a:endParaRPr lang="en" sz="1800" dirty="0">
              <a:latin typeface="Times New Roman" panose="02020603050405020304" pitchFamily="18" charset="0"/>
              <a:cs typeface="Times New Roman" panose="02020603050405020304" pitchFamily="18" charset="0"/>
            </a:endParaRPr>
          </a:p>
          <a:p>
            <a:pPr marL="821247" lvl="1" indent="0">
              <a:spcBef>
                <a:spcPts val="0"/>
              </a:spcBef>
              <a:buNone/>
            </a:pPr>
            <a:endParaRPr dirty="0"/>
          </a:p>
          <a:p>
            <a:pPr indent="-406390">
              <a:buSzPts val="1200"/>
            </a:pPr>
            <a:r>
              <a:rPr lang="en" sz="1667" dirty="0">
                <a:solidFill>
                  <a:srgbClr val="5C5C5C"/>
                </a:solidFill>
                <a:highlight>
                  <a:srgbClr val="FFFFFF"/>
                </a:highlight>
                <a:latin typeface="Times New Roman" panose="02020603050405020304" pitchFamily="18" charset="0"/>
                <a:ea typeface="Arial"/>
                <a:cs typeface="Times New Roman" panose="02020603050405020304" pitchFamily="18" charset="0"/>
                <a:sym typeface="Arial"/>
              </a:rPr>
              <a:t>The details of each attribute can be found here </a:t>
            </a:r>
            <a:r>
              <a:rPr lang="en" sz="1667" u="sng" dirty="0">
                <a:solidFill>
                  <a:schemeClr val="hlink"/>
                </a:solidFill>
                <a:highlight>
                  <a:srgbClr val="FFFFFF"/>
                </a:highlight>
                <a:latin typeface="Arial"/>
                <a:ea typeface="Arial"/>
                <a:cs typeface="Arial"/>
                <a:sym typeface="Arial"/>
                <a:hlinkClick r:id="rId3"/>
              </a:rPr>
              <a:t>https://docs.google.com/document/d/1HqPXy4C_wirrV55egJe_MdP5uaGrfg9Yb7RbMUaReMc/edit?usp=sharing</a:t>
            </a:r>
            <a:endParaRPr lang="en" sz="1667" u="sng" dirty="0">
              <a:solidFill>
                <a:schemeClr val="hlink"/>
              </a:solidFill>
              <a:highlight>
                <a:srgbClr val="FFFFFF"/>
              </a:highlight>
              <a:latin typeface="Arial"/>
              <a:ea typeface="Arial"/>
              <a:cs typeface="Arial"/>
              <a:sym typeface="Arial"/>
            </a:endParaRPr>
          </a:p>
          <a:p>
            <a:pPr indent="-406390">
              <a:buSzPts val="1200"/>
            </a:pPr>
            <a:endParaRPr sz="1667" dirty="0">
              <a:solidFill>
                <a:srgbClr val="5C5C5C"/>
              </a:solidFill>
              <a:highlight>
                <a:srgbClr val="FFFFFF"/>
              </a:highlight>
              <a:latin typeface="Arial"/>
              <a:ea typeface="Arial"/>
              <a:cs typeface="Arial"/>
              <a:sym typeface="Arial"/>
            </a:endParaRPr>
          </a:p>
          <a:p>
            <a:pPr indent="0">
              <a:spcBef>
                <a:spcPts val="2133"/>
              </a:spcBef>
              <a:buNone/>
            </a:pPr>
            <a:endParaRPr sz="1800" dirty="0">
              <a:solidFill>
                <a:srgbClr val="5C5C5C"/>
              </a:solidFill>
              <a:highlight>
                <a:srgbClr val="FFFFFF"/>
              </a:highlight>
              <a:latin typeface="Arial"/>
              <a:ea typeface="Arial"/>
              <a:cs typeface="Arial"/>
              <a:sym typeface="Arial"/>
            </a:endParaRPr>
          </a:p>
          <a:p>
            <a:pPr indent="0">
              <a:spcBef>
                <a:spcPts val="2133"/>
              </a:spcBef>
              <a:spcAft>
                <a:spcPts val="2133"/>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972600" y="733175"/>
            <a:ext cx="10251600" cy="713600"/>
          </a:xfrm>
          <a:prstGeom prst="rect">
            <a:avLst/>
          </a:prstGeom>
        </p:spPr>
        <p:txBody>
          <a:bodyPr spcFirstLastPara="1" wrap="square" lIns="121900" tIns="121900" rIns="121900" bIns="121900" anchor="t" anchorCtr="0">
            <a:noAutofit/>
          </a:bodyPr>
          <a:lstStyle/>
          <a:p>
            <a:r>
              <a:rPr lang="en" dirty="0"/>
              <a:t>Normalizing Data</a:t>
            </a:r>
            <a:endParaRPr dirty="0"/>
          </a:p>
        </p:txBody>
      </p:sp>
      <p:sp>
        <p:nvSpPr>
          <p:cNvPr id="105" name="Google Shape;105;p16"/>
          <p:cNvSpPr txBox="1">
            <a:spLocks noGrp="1"/>
          </p:cNvSpPr>
          <p:nvPr>
            <p:ph type="body" idx="1"/>
          </p:nvPr>
        </p:nvSpPr>
        <p:spPr>
          <a:xfrm>
            <a:off x="972600" y="2771833"/>
            <a:ext cx="10251600" cy="3014800"/>
          </a:xfrm>
          <a:prstGeom prst="rect">
            <a:avLst/>
          </a:prstGeom>
        </p:spPr>
        <p:txBody>
          <a:bodyPr spcFirstLastPara="1" wrap="square" lIns="121900" tIns="121900" rIns="121900" bIns="121900" anchor="t" anchorCtr="0">
            <a:noAutofit/>
          </a:bodyPr>
          <a:lstStyle/>
          <a:p>
            <a:pPr indent="0">
              <a:buNone/>
            </a:pPr>
            <a:endParaRPr sz="1667" dirty="0">
              <a:solidFill>
                <a:srgbClr val="5C5C5C"/>
              </a:solidFill>
              <a:highlight>
                <a:srgbClr val="FFFFFF"/>
              </a:highlight>
              <a:latin typeface="Arial"/>
              <a:ea typeface="Arial"/>
              <a:cs typeface="Arial"/>
              <a:sym typeface="Arial"/>
            </a:endParaRPr>
          </a:p>
          <a:p>
            <a:pPr indent="0">
              <a:spcBef>
                <a:spcPts val="2133"/>
              </a:spcBef>
              <a:buNone/>
            </a:pPr>
            <a:endParaRPr sz="1800" dirty="0">
              <a:solidFill>
                <a:srgbClr val="5C5C5C"/>
              </a:solidFill>
              <a:highlight>
                <a:srgbClr val="FFFFFF"/>
              </a:highlight>
              <a:latin typeface="Arial"/>
              <a:ea typeface="Arial"/>
              <a:cs typeface="Arial"/>
              <a:sym typeface="Arial"/>
            </a:endParaRPr>
          </a:p>
          <a:p>
            <a:pPr indent="0">
              <a:spcBef>
                <a:spcPts val="2133"/>
              </a:spcBef>
              <a:spcAft>
                <a:spcPts val="2133"/>
              </a:spcAft>
              <a:buNone/>
            </a:pPr>
            <a:endParaRPr dirty="0"/>
          </a:p>
        </p:txBody>
      </p:sp>
      <p:pic>
        <p:nvPicPr>
          <p:cNvPr id="106" name="Google Shape;106;p16"/>
          <p:cNvPicPr preferRelativeResize="0"/>
          <p:nvPr/>
        </p:nvPicPr>
        <p:blipFill>
          <a:blip r:embed="rId3">
            <a:alphaModFix/>
          </a:blip>
          <a:stretch>
            <a:fillRect/>
          </a:stretch>
        </p:blipFill>
        <p:spPr>
          <a:xfrm>
            <a:off x="1044504" y="1874128"/>
            <a:ext cx="7338659" cy="4173305"/>
          </a:xfrm>
          <a:prstGeom prst="rect">
            <a:avLst/>
          </a:prstGeom>
          <a:noFill/>
          <a:ln>
            <a:noFill/>
          </a:ln>
        </p:spPr>
      </p:pic>
      <p:sp>
        <p:nvSpPr>
          <p:cNvPr id="5" name="Rectangle 4">
            <a:extLst>
              <a:ext uri="{FF2B5EF4-FFF2-40B4-BE49-F238E27FC236}">
                <a16:creationId xmlns:a16="http://schemas.microsoft.com/office/drawing/2014/main" id="{38A757D7-AE54-43CD-A663-71D55B649060}"/>
              </a:ext>
            </a:extLst>
          </p:cNvPr>
          <p:cNvSpPr/>
          <p:nvPr/>
        </p:nvSpPr>
        <p:spPr>
          <a:xfrm>
            <a:off x="6240729" y="4423901"/>
            <a:ext cx="4978671" cy="369332"/>
          </a:xfrm>
          <a:prstGeom prst="rect">
            <a:avLst/>
          </a:prstGeom>
        </p:spPr>
        <p:txBody>
          <a:bodyPr wrap="none">
            <a:spAutoFit/>
          </a:bodyPr>
          <a:lstStyle/>
          <a:p>
            <a:pPr marL="285750" indent="-285750">
              <a:buFont typeface="Arial" panose="020B0604020202020204" pitchFamily="34" charset="0"/>
              <a:buChar char="•"/>
            </a:pPr>
            <a:r>
              <a:rPr lang="en-US" b="0" i="1" u="sng" dirty="0">
                <a:solidFill>
                  <a:schemeClr val="accent2"/>
                </a:solidFill>
                <a:effectLst/>
                <a:latin typeface="Times New Roman" panose="02020603050405020304" pitchFamily="18" charset="0"/>
                <a:cs typeface="Times New Roman" panose="02020603050405020304" pitchFamily="18" charset="0"/>
              </a:rPr>
              <a:t>Dividing the dataset into 9 different tables in </a:t>
            </a:r>
            <a:r>
              <a:rPr lang="en-US" b="0" i="1" u="sng" dirty="0" err="1">
                <a:solidFill>
                  <a:schemeClr val="accent2"/>
                </a:solidFill>
                <a:effectLst/>
                <a:latin typeface="Times New Roman" panose="02020603050405020304" pitchFamily="18" charset="0"/>
                <a:cs typeface="Times New Roman" panose="02020603050405020304" pitchFamily="18" charset="0"/>
              </a:rPr>
              <a:t>sql</a:t>
            </a:r>
            <a:endParaRPr lang="en-US" b="0" i="1" u="sng" dirty="0">
              <a:solidFill>
                <a:schemeClr val="accent2"/>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1;p17">
            <a:extLst>
              <a:ext uri="{FF2B5EF4-FFF2-40B4-BE49-F238E27FC236}">
                <a16:creationId xmlns:a16="http://schemas.microsoft.com/office/drawing/2014/main" id="{7B30DCF2-CB85-45B9-BD2F-99A11EA9062D}"/>
              </a:ext>
            </a:extLst>
          </p:cNvPr>
          <p:cNvPicPr preferRelativeResize="0"/>
          <p:nvPr/>
        </p:nvPicPr>
        <p:blipFill>
          <a:blip r:embed="rId2">
            <a:alphaModFix/>
          </a:blip>
          <a:stretch>
            <a:fillRect/>
          </a:stretch>
        </p:blipFill>
        <p:spPr>
          <a:xfrm>
            <a:off x="2436073" y="1001566"/>
            <a:ext cx="8815933" cy="5657500"/>
          </a:xfrm>
          <a:prstGeom prst="rect">
            <a:avLst/>
          </a:prstGeom>
          <a:noFill/>
          <a:ln>
            <a:noFill/>
          </a:ln>
        </p:spPr>
      </p:pic>
    </p:spTree>
    <p:extLst>
      <p:ext uri="{BB962C8B-B14F-4D97-AF65-F5344CB8AC3E}">
        <p14:creationId xmlns:p14="http://schemas.microsoft.com/office/powerpoint/2010/main" val="313460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911959" y="801919"/>
            <a:ext cx="10251600" cy="713600"/>
          </a:xfrm>
          <a:prstGeom prst="rect">
            <a:avLst/>
          </a:prstGeom>
        </p:spPr>
        <p:txBody>
          <a:bodyPr spcFirstLastPara="1" wrap="square" lIns="121900" tIns="121900" rIns="121900" bIns="121900" anchor="t" anchorCtr="0">
            <a:noAutofit/>
          </a:bodyPr>
          <a:lstStyle/>
          <a:p>
            <a:r>
              <a:rPr lang="en-US" sz="3470" dirty="0">
                <a:latin typeface="Times New Roman" panose="02020603050405020304" pitchFamily="18" charset="0"/>
                <a:cs typeface="Times New Roman" panose="02020603050405020304" pitchFamily="18" charset="0"/>
              </a:rPr>
              <a:t>Proposed Analysis</a:t>
            </a:r>
            <a:endParaRPr sz="3470"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body" idx="1"/>
          </p:nvPr>
        </p:nvSpPr>
        <p:spPr>
          <a:xfrm>
            <a:off x="967800" y="1829641"/>
            <a:ext cx="10251600" cy="4434463"/>
          </a:xfrm>
          <a:prstGeom prst="rect">
            <a:avLst/>
          </a:prstGeom>
        </p:spPr>
        <p:txBody>
          <a:bodyPr spcFirstLastPara="1" wrap="square" lIns="121900" tIns="121900" rIns="121900" bIns="121900" anchor="t" anchorCtr="0">
            <a:noAutofit/>
          </a:bodyPr>
          <a:lstStyle/>
          <a:p>
            <a:pPr marL="895335" indent="-285750">
              <a:spcBef>
                <a:spcPts val="2133"/>
              </a:spcBef>
            </a:pPr>
            <a:r>
              <a:rPr lang="en-US" sz="1800" dirty="0">
                <a:solidFill>
                  <a:srgbClr val="5C5C5C"/>
                </a:solidFill>
                <a:highlight>
                  <a:srgbClr val="FFFFFF"/>
                </a:highlight>
                <a:latin typeface="Arial"/>
                <a:ea typeface="Arial"/>
                <a:cs typeface="Arial"/>
                <a:sym typeface="Arial"/>
              </a:rPr>
              <a:t>Performing EDA</a:t>
            </a:r>
          </a:p>
          <a:p>
            <a:pPr marL="895335" indent="-285750">
              <a:spcBef>
                <a:spcPts val="2133"/>
              </a:spcBef>
            </a:pPr>
            <a:r>
              <a:rPr lang="en-US" sz="1800" dirty="0">
                <a:solidFill>
                  <a:srgbClr val="5C5C5C"/>
                </a:solidFill>
                <a:highlight>
                  <a:srgbClr val="FFFFFF"/>
                </a:highlight>
                <a:latin typeface="Arial"/>
                <a:ea typeface="Arial"/>
                <a:cs typeface="Arial"/>
                <a:sym typeface="Arial"/>
              </a:rPr>
              <a:t>Data Cleaning</a:t>
            </a:r>
          </a:p>
          <a:p>
            <a:pPr marL="895335" indent="-285750">
              <a:spcBef>
                <a:spcPts val="2133"/>
              </a:spcBef>
            </a:pPr>
            <a:r>
              <a:rPr lang="en-US" sz="1800" dirty="0">
                <a:solidFill>
                  <a:srgbClr val="5C5C5C"/>
                </a:solidFill>
                <a:highlight>
                  <a:srgbClr val="FFFFFF"/>
                </a:highlight>
                <a:latin typeface="Arial"/>
                <a:ea typeface="Arial"/>
                <a:cs typeface="Arial"/>
                <a:sym typeface="Arial"/>
              </a:rPr>
              <a:t>Suitable Data Imputation</a:t>
            </a:r>
          </a:p>
          <a:p>
            <a:pPr marL="895335" indent="-285750">
              <a:spcBef>
                <a:spcPts val="2133"/>
              </a:spcBef>
            </a:pPr>
            <a:r>
              <a:rPr lang="en-US" sz="1800" dirty="0">
                <a:solidFill>
                  <a:srgbClr val="5C5C5C"/>
                </a:solidFill>
                <a:highlight>
                  <a:srgbClr val="FFFFFF"/>
                </a:highlight>
                <a:latin typeface="Arial"/>
                <a:ea typeface="Arial"/>
                <a:cs typeface="Arial"/>
                <a:sym typeface="Arial"/>
              </a:rPr>
              <a:t>Dividing the data into train and test sets</a:t>
            </a:r>
          </a:p>
          <a:p>
            <a:pPr marL="895335" indent="-285750">
              <a:spcBef>
                <a:spcPts val="2133"/>
              </a:spcBef>
            </a:pPr>
            <a:r>
              <a:rPr lang="en-US" sz="1800" dirty="0">
                <a:solidFill>
                  <a:srgbClr val="5C5C5C"/>
                </a:solidFill>
                <a:highlight>
                  <a:srgbClr val="FFFFFF"/>
                </a:highlight>
                <a:latin typeface="Arial"/>
                <a:ea typeface="Arial"/>
                <a:cs typeface="Arial"/>
                <a:sym typeface="Arial"/>
              </a:rPr>
              <a:t>Feature importance analysis</a:t>
            </a:r>
          </a:p>
          <a:p>
            <a:pPr marL="895335" indent="-285750">
              <a:spcBef>
                <a:spcPts val="2133"/>
              </a:spcBef>
            </a:pPr>
            <a:r>
              <a:rPr lang="en-US" sz="1800" dirty="0">
                <a:solidFill>
                  <a:srgbClr val="5C5C5C"/>
                </a:solidFill>
                <a:highlight>
                  <a:srgbClr val="FFFFFF"/>
                </a:highlight>
                <a:latin typeface="Arial"/>
                <a:ea typeface="Arial"/>
                <a:cs typeface="Arial"/>
                <a:sym typeface="Arial"/>
              </a:rPr>
              <a:t>ML algorithms</a:t>
            </a:r>
          </a:p>
          <a:p>
            <a:pPr marL="895335" indent="-285750">
              <a:spcBef>
                <a:spcPts val="2133"/>
              </a:spcBef>
            </a:pPr>
            <a:r>
              <a:rPr lang="en-US" sz="1800" dirty="0">
                <a:solidFill>
                  <a:srgbClr val="5C5C5C"/>
                </a:solidFill>
                <a:highlight>
                  <a:srgbClr val="FFFFFF"/>
                </a:highlight>
                <a:latin typeface="Arial"/>
                <a:ea typeface="Arial"/>
                <a:cs typeface="Arial"/>
                <a:sym typeface="Arial"/>
              </a:rPr>
              <a:t>Summary</a:t>
            </a:r>
          </a:p>
          <a:p>
            <a:pPr marL="895335" indent="-285750">
              <a:spcBef>
                <a:spcPts val="2133"/>
              </a:spcBef>
            </a:pPr>
            <a:endParaRPr lang="en-US" sz="1800" dirty="0">
              <a:solidFill>
                <a:srgbClr val="5C5C5C"/>
              </a:solidFill>
              <a:highlight>
                <a:srgbClr val="FFFFFF"/>
              </a:highlight>
              <a:latin typeface="Arial"/>
              <a:ea typeface="Arial"/>
              <a:cs typeface="Arial"/>
              <a:sym typeface="Arial"/>
            </a:endParaRPr>
          </a:p>
          <a:p>
            <a:pPr marL="895335" indent="-285750">
              <a:spcBef>
                <a:spcPts val="2133"/>
              </a:spcBef>
            </a:pPr>
            <a:endParaRPr sz="1800" dirty="0">
              <a:solidFill>
                <a:srgbClr val="5C5C5C"/>
              </a:solidFill>
              <a:highlight>
                <a:srgbClr val="FFFFFF"/>
              </a:highlight>
              <a:latin typeface="Arial"/>
              <a:ea typeface="Arial"/>
              <a:cs typeface="Arial"/>
              <a:sym typeface="Arial"/>
            </a:endParaRPr>
          </a:p>
          <a:p>
            <a:pPr marL="895335" indent="-285750">
              <a:spcBef>
                <a:spcPts val="2133"/>
              </a:spcBef>
              <a:spcAft>
                <a:spcPts val="2133"/>
              </a:spcAft>
            </a:pPr>
            <a:endParaRPr dirty="0"/>
          </a:p>
        </p:txBody>
      </p:sp>
    </p:spTree>
    <p:extLst>
      <p:ext uri="{BB962C8B-B14F-4D97-AF65-F5344CB8AC3E}">
        <p14:creationId xmlns:p14="http://schemas.microsoft.com/office/powerpoint/2010/main" val="84060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207F6-7CC9-482E-8DD8-501595A3D873}"/>
              </a:ext>
            </a:extLst>
          </p:cNvPr>
          <p:cNvPicPr>
            <a:picLocks noChangeAspect="1"/>
          </p:cNvPicPr>
          <p:nvPr/>
        </p:nvPicPr>
        <p:blipFill>
          <a:blip r:embed="rId2"/>
          <a:stretch>
            <a:fillRect/>
          </a:stretch>
        </p:blipFill>
        <p:spPr>
          <a:xfrm>
            <a:off x="2750582" y="698127"/>
            <a:ext cx="9378292" cy="5117538"/>
          </a:xfrm>
          <a:prstGeom prst="rect">
            <a:avLst/>
          </a:prstGeom>
        </p:spPr>
      </p:pic>
      <p:pic>
        <p:nvPicPr>
          <p:cNvPr id="5" name="Picture 4">
            <a:extLst>
              <a:ext uri="{FF2B5EF4-FFF2-40B4-BE49-F238E27FC236}">
                <a16:creationId xmlns:a16="http://schemas.microsoft.com/office/drawing/2014/main" id="{FA4BBEB8-DE63-4F61-BDF9-CB7BFBCAEEF7}"/>
              </a:ext>
            </a:extLst>
          </p:cNvPr>
          <p:cNvPicPr>
            <a:picLocks noChangeAspect="1"/>
          </p:cNvPicPr>
          <p:nvPr/>
        </p:nvPicPr>
        <p:blipFill>
          <a:blip r:embed="rId3"/>
          <a:stretch>
            <a:fillRect/>
          </a:stretch>
        </p:blipFill>
        <p:spPr>
          <a:xfrm>
            <a:off x="63126" y="190556"/>
            <a:ext cx="2563880" cy="2868731"/>
          </a:xfrm>
          <a:prstGeom prst="rect">
            <a:avLst/>
          </a:prstGeom>
        </p:spPr>
      </p:pic>
      <p:pic>
        <p:nvPicPr>
          <p:cNvPr id="6" name="Picture 5">
            <a:extLst>
              <a:ext uri="{FF2B5EF4-FFF2-40B4-BE49-F238E27FC236}">
                <a16:creationId xmlns:a16="http://schemas.microsoft.com/office/drawing/2014/main" id="{D126EA4A-B8FC-430D-BBB2-017A4A3D353D}"/>
              </a:ext>
            </a:extLst>
          </p:cNvPr>
          <p:cNvPicPr>
            <a:picLocks noChangeAspect="1"/>
          </p:cNvPicPr>
          <p:nvPr/>
        </p:nvPicPr>
        <p:blipFill>
          <a:blip r:embed="rId4"/>
          <a:stretch>
            <a:fillRect/>
          </a:stretch>
        </p:blipFill>
        <p:spPr>
          <a:xfrm>
            <a:off x="230346" y="5053023"/>
            <a:ext cx="3559878" cy="1684827"/>
          </a:xfrm>
          <a:prstGeom prst="rect">
            <a:avLst/>
          </a:prstGeom>
        </p:spPr>
      </p:pic>
      <p:sp>
        <p:nvSpPr>
          <p:cNvPr id="7" name="Rectangle 6">
            <a:extLst>
              <a:ext uri="{FF2B5EF4-FFF2-40B4-BE49-F238E27FC236}">
                <a16:creationId xmlns:a16="http://schemas.microsoft.com/office/drawing/2014/main" id="{7D9990CD-1060-4A75-AFAC-621D11F8763F}"/>
              </a:ext>
            </a:extLst>
          </p:cNvPr>
          <p:cNvSpPr/>
          <p:nvPr/>
        </p:nvSpPr>
        <p:spPr>
          <a:xfrm>
            <a:off x="3701807" y="96632"/>
            <a:ext cx="6060313"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Geographic Location of Different Park Facilities in the Dataset </a:t>
            </a:r>
            <a:endParaRPr lang="en-US" b="0" dirty="0">
              <a:solidFill>
                <a:srgbClr val="000000"/>
              </a:solidFill>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4650439-2B28-475A-8BC1-8D95ACE50FAE}"/>
              </a:ext>
            </a:extLst>
          </p:cNvPr>
          <p:cNvSpPr/>
          <p:nvPr/>
        </p:nvSpPr>
        <p:spPr>
          <a:xfrm>
            <a:off x="10160675" y="5975207"/>
            <a:ext cx="2031325"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folium library</a:t>
            </a:r>
          </a:p>
        </p:txBody>
      </p:sp>
    </p:spTree>
    <p:extLst>
      <p:ext uri="{BB962C8B-B14F-4D97-AF65-F5344CB8AC3E}">
        <p14:creationId xmlns:p14="http://schemas.microsoft.com/office/powerpoint/2010/main" val="143802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298EC8-B475-4EC5-B85D-63E51F82CBFA}"/>
              </a:ext>
            </a:extLst>
          </p:cNvPr>
          <p:cNvPicPr>
            <a:picLocks noChangeAspect="1"/>
          </p:cNvPicPr>
          <p:nvPr/>
        </p:nvPicPr>
        <p:blipFill>
          <a:blip r:embed="rId2"/>
          <a:stretch>
            <a:fillRect/>
          </a:stretch>
        </p:blipFill>
        <p:spPr>
          <a:xfrm>
            <a:off x="2708300" y="768482"/>
            <a:ext cx="9588403" cy="5321036"/>
          </a:xfrm>
          <a:prstGeom prst="rect">
            <a:avLst/>
          </a:prstGeom>
        </p:spPr>
      </p:pic>
      <p:pic>
        <p:nvPicPr>
          <p:cNvPr id="5" name="Picture 4">
            <a:extLst>
              <a:ext uri="{FF2B5EF4-FFF2-40B4-BE49-F238E27FC236}">
                <a16:creationId xmlns:a16="http://schemas.microsoft.com/office/drawing/2014/main" id="{8F44C63A-45AF-4C8F-87C1-0EC5F6B11EBE}"/>
              </a:ext>
            </a:extLst>
          </p:cNvPr>
          <p:cNvPicPr>
            <a:picLocks noChangeAspect="1"/>
          </p:cNvPicPr>
          <p:nvPr/>
        </p:nvPicPr>
        <p:blipFill>
          <a:blip r:embed="rId3"/>
          <a:stretch>
            <a:fillRect/>
          </a:stretch>
        </p:blipFill>
        <p:spPr>
          <a:xfrm>
            <a:off x="45801" y="768482"/>
            <a:ext cx="2523860" cy="2582656"/>
          </a:xfrm>
          <a:prstGeom prst="rect">
            <a:avLst/>
          </a:prstGeom>
        </p:spPr>
      </p:pic>
      <p:pic>
        <p:nvPicPr>
          <p:cNvPr id="6" name="Picture 5">
            <a:extLst>
              <a:ext uri="{FF2B5EF4-FFF2-40B4-BE49-F238E27FC236}">
                <a16:creationId xmlns:a16="http://schemas.microsoft.com/office/drawing/2014/main" id="{9B7CD8C8-8F6B-458E-A8C8-905D6500D855}"/>
              </a:ext>
            </a:extLst>
          </p:cNvPr>
          <p:cNvPicPr>
            <a:picLocks noChangeAspect="1"/>
          </p:cNvPicPr>
          <p:nvPr/>
        </p:nvPicPr>
        <p:blipFill>
          <a:blip r:embed="rId4"/>
          <a:stretch>
            <a:fillRect/>
          </a:stretch>
        </p:blipFill>
        <p:spPr>
          <a:xfrm>
            <a:off x="0" y="4995148"/>
            <a:ext cx="3573838" cy="1749934"/>
          </a:xfrm>
          <a:prstGeom prst="rect">
            <a:avLst/>
          </a:prstGeom>
        </p:spPr>
      </p:pic>
      <p:sp>
        <p:nvSpPr>
          <p:cNvPr id="7" name="Rectangle 6">
            <a:extLst>
              <a:ext uri="{FF2B5EF4-FFF2-40B4-BE49-F238E27FC236}">
                <a16:creationId xmlns:a16="http://schemas.microsoft.com/office/drawing/2014/main" id="{ED61B7C4-9929-4F0A-90A1-DA70F0D66C3D}"/>
              </a:ext>
            </a:extLst>
          </p:cNvPr>
          <p:cNvSpPr/>
          <p:nvPr/>
        </p:nvSpPr>
        <p:spPr>
          <a:xfrm>
            <a:off x="10160675" y="6232634"/>
            <a:ext cx="2031325" cy="369332"/>
          </a:xfrm>
          <a:prstGeom prst="rect">
            <a:avLst/>
          </a:prstGeom>
        </p:spPr>
        <p:txBody>
          <a:bodyPr wrap="none">
            <a:spAutoFit/>
          </a:bodyPr>
          <a:lstStyle/>
          <a:p>
            <a:r>
              <a:rPr lang="en-US" b="0" i="1" u="sng" dirty="0">
                <a:solidFill>
                  <a:schemeClr val="accent2"/>
                </a:solidFill>
                <a:effectLst/>
                <a:latin typeface="Times New Roman" panose="02020603050405020304" pitchFamily="18" charset="0"/>
                <a:cs typeface="Times New Roman" panose="02020603050405020304" pitchFamily="18" charset="0"/>
              </a:rPr>
              <a:t>from folium library</a:t>
            </a:r>
          </a:p>
        </p:txBody>
      </p:sp>
      <p:grpSp>
        <p:nvGrpSpPr>
          <p:cNvPr id="18" name="Group 17">
            <a:extLst>
              <a:ext uri="{FF2B5EF4-FFF2-40B4-BE49-F238E27FC236}">
                <a16:creationId xmlns:a16="http://schemas.microsoft.com/office/drawing/2014/main" id="{284714AC-78CE-42F5-8D68-686C7CD8431D}"/>
              </a:ext>
            </a:extLst>
          </p:cNvPr>
          <p:cNvGrpSpPr/>
          <p:nvPr/>
        </p:nvGrpSpPr>
        <p:grpSpPr>
          <a:xfrm>
            <a:off x="4962889" y="1173329"/>
            <a:ext cx="5086078" cy="2882804"/>
            <a:chOff x="4962889" y="1173329"/>
            <a:chExt cx="5086078" cy="2882804"/>
          </a:xfrm>
        </p:grpSpPr>
        <p:pic>
          <p:nvPicPr>
            <p:cNvPr id="8" name="Picture 7">
              <a:extLst>
                <a:ext uri="{FF2B5EF4-FFF2-40B4-BE49-F238E27FC236}">
                  <a16:creationId xmlns:a16="http://schemas.microsoft.com/office/drawing/2014/main" id="{70B4AAD0-F92B-47A4-B046-853CF5FA3E35}"/>
                </a:ext>
              </a:extLst>
            </p:cNvPr>
            <p:cNvPicPr>
              <a:picLocks noChangeAspect="1"/>
            </p:cNvPicPr>
            <p:nvPr/>
          </p:nvPicPr>
          <p:blipFill>
            <a:blip r:embed="rId5"/>
            <a:stretch>
              <a:fillRect/>
            </a:stretch>
          </p:blipFill>
          <p:spPr>
            <a:xfrm>
              <a:off x="6160535" y="1173330"/>
              <a:ext cx="3888432" cy="2882803"/>
            </a:xfrm>
            <a:prstGeom prst="rect">
              <a:avLst/>
            </a:prstGeom>
          </p:spPr>
        </p:pic>
        <p:sp>
          <p:nvSpPr>
            <p:cNvPr id="9" name="Rectangle 8">
              <a:extLst>
                <a:ext uri="{FF2B5EF4-FFF2-40B4-BE49-F238E27FC236}">
                  <a16:creationId xmlns:a16="http://schemas.microsoft.com/office/drawing/2014/main" id="{B52D0A85-6C92-49CD-925C-8ED445A6BBEC}"/>
                </a:ext>
              </a:extLst>
            </p:cNvPr>
            <p:cNvSpPr/>
            <p:nvPr/>
          </p:nvSpPr>
          <p:spPr>
            <a:xfrm>
              <a:off x="4962889" y="1682217"/>
              <a:ext cx="795737" cy="64915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5260009-D625-463E-B95D-D65A1BBB4EFC}"/>
                </a:ext>
              </a:extLst>
            </p:cNvPr>
            <p:cNvCxnSpPr>
              <a:cxnSpLocks/>
            </p:cNvCxnSpPr>
            <p:nvPr/>
          </p:nvCxnSpPr>
          <p:spPr>
            <a:xfrm flipV="1">
              <a:off x="5758626" y="1179646"/>
              <a:ext cx="404849" cy="50257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4C0256-21EF-4D95-A7E8-73C2E5434370}"/>
                </a:ext>
              </a:extLst>
            </p:cNvPr>
            <p:cNvCxnSpPr>
              <a:cxnSpLocks/>
            </p:cNvCxnSpPr>
            <p:nvPr/>
          </p:nvCxnSpPr>
          <p:spPr>
            <a:xfrm>
              <a:off x="5755686" y="2338351"/>
              <a:ext cx="404849" cy="161939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9ACEC57-019F-4DF2-919C-EB617A8E6A77}"/>
                </a:ext>
              </a:extLst>
            </p:cNvPr>
            <p:cNvSpPr/>
            <p:nvPr/>
          </p:nvSpPr>
          <p:spPr>
            <a:xfrm>
              <a:off x="6195918" y="1173329"/>
              <a:ext cx="3853049" cy="288280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F1819551-39BB-4BB5-97E5-0CD9DD9A257F}"/>
              </a:ext>
            </a:extLst>
          </p:cNvPr>
          <p:cNvSpPr/>
          <p:nvPr/>
        </p:nvSpPr>
        <p:spPr>
          <a:xfrm>
            <a:off x="3276018" y="126949"/>
            <a:ext cx="5346335" cy="369332"/>
          </a:xfrm>
          <a:prstGeom prst="rect">
            <a:avLst/>
          </a:prstGeom>
        </p:spPr>
        <p:txBody>
          <a:bodyPr wrap="none">
            <a:spAutoFit/>
          </a:bodyPr>
          <a:lstStyle/>
          <a:p>
            <a:r>
              <a:rPr lang="en-US" b="0" dirty="0">
                <a:solidFill>
                  <a:srgbClr val="008000"/>
                </a:solidFill>
                <a:effectLst/>
                <a:latin typeface="Times New Roman" panose="02020603050405020304" pitchFamily="18" charset="0"/>
                <a:cs typeface="Times New Roman" panose="02020603050405020304" pitchFamily="18" charset="0"/>
              </a:rPr>
              <a:t>Score Intensity of Park Facilities (lower score is better) </a:t>
            </a:r>
            <a:endParaRPr lang="en-US" b="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76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TotalTime>
  <Words>837</Words>
  <Application>Microsoft Office PowerPoint</Application>
  <PresentationFormat>Widescreen</PresentationFormat>
  <Paragraphs>213</Paragraphs>
  <Slides>20</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Calibri Light</vt:lpstr>
      <vt:lpstr>Lato</vt:lpstr>
      <vt:lpstr>Raleway</vt:lpstr>
      <vt:lpstr>Times New Roman</vt:lpstr>
      <vt:lpstr>Wingdings</vt:lpstr>
      <vt:lpstr>Office Theme</vt:lpstr>
      <vt:lpstr>Streamline</vt:lpstr>
      <vt:lpstr>NPS Facilities Fire Risk Assessment</vt:lpstr>
      <vt:lpstr>Introduction &amp; Motivation </vt:lpstr>
      <vt:lpstr>Real Data</vt:lpstr>
      <vt:lpstr>Structure Data</vt:lpstr>
      <vt:lpstr>Normalizing Data</vt:lpstr>
      <vt:lpstr>PowerPoint Presentation</vt:lpstr>
      <vt:lpstr>Proposed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Approach</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Sreya Dhar</dc:creator>
  <cp:lastModifiedBy>Sreya Dhar</cp:lastModifiedBy>
  <cp:revision>264</cp:revision>
  <dcterms:created xsi:type="dcterms:W3CDTF">2020-12-17T05:09:39Z</dcterms:created>
  <dcterms:modified xsi:type="dcterms:W3CDTF">2020-12-18T06:39:15Z</dcterms:modified>
</cp:coreProperties>
</file>